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5" r:id="rId4"/>
    <p:sldId id="269" r:id="rId5"/>
    <p:sldId id="265" r:id="rId6"/>
    <p:sldId id="267" r:id="rId7"/>
    <p:sldId id="285" r:id="rId8"/>
    <p:sldId id="287" r:id="rId9"/>
    <p:sldId id="288" r:id="rId10"/>
    <p:sldId id="289" r:id="rId11"/>
    <p:sldId id="290" r:id="rId12"/>
    <p:sldId id="291" r:id="rId13"/>
    <p:sldId id="286" r:id="rId14"/>
    <p:sldId id="270" r:id="rId15"/>
    <p:sldId id="292" r:id="rId16"/>
    <p:sldId id="293" r:id="rId17"/>
    <p:sldId id="294" r:id="rId18"/>
    <p:sldId id="268" r:id="rId19"/>
    <p:sldId id="280" r:id="rId20"/>
    <p:sldId id="266" r:id="rId21"/>
    <p:sldId id="271" r:id="rId22"/>
    <p:sldId id="283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104" d="100"/>
          <a:sy n="104" d="100"/>
        </p:scale>
        <p:origin x="60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13460E-0E05-499F-8080-42F77CA575A4}" type="datetimeFigureOut">
              <a:rPr lang="en-GB" smtClean="0"/>
              <a:t>07/11/2015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92CDA8-BBFC-4991-BB49-EE3D60525A0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City and Guilds </a:t>
            </a:r>
            <a:r>
              <a:rPr lang="en-GB" dirty="0" smtClean="0"/>
              <a:t>Level 1 Award in preparing to work in Adult Social Care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Sam Dawson</a:t>
            </a:r>
          </a:p>
          <a:p>
            <a:r>
              <a:rPr lang="en-GB" dirty="0" smtClean="0"/>
              <a:t>Course Tutor</a:t>
            </a:r>
          </a:p>
          <a:p>
            <a:r>
              <a:rPr lang="en-GB" dirty="0" smtClean="0"/>
              <a:t>24/1/2015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35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are able to communicate your thoughts and feelings with other members of staff.</a:t>
            </a:r>
          </a:p>
          <a:p>
            <a:r>
              <a:rPr lang="en-GB" dirty="0" smtClean="0"/>
              <a:t>“More heads are better than one”.</a:t>
            </a:r>
          </a:p>
          <a:p>
            <a:r>
              <a:rPr lang="en-GB" dirty="0" smtClean="0"/>
              <a:t>Different values, opinions and perspectives of others.</a:t>
            </a:r>
          </a:p>
          <a:p>
            <a:r>
              <a:rPr lang="en-GB" dirty="0" smtClean="0"/>
              <a:t>Sharing information.</a:t>
            </a:r>
          </a:p>
          <a:p>
            <a:r>
              <a:rPr lang="en-GB" dirty="0" smtClean="0"/>
              <a:t>Supporting people consistently.</a:t>
            </a:r>
          </a:p>
          <a:p>
            <a:r>
              <a:rPr lang="en-GB" dirty="0" smtClean="0"/>
              <a:t>Learning from others.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working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40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Job hunting and doing your CV.</a:t>
            </a:r>
          </a:p>
          <a:p>
            <a:r>
              <a:rPr lang="en-GB" dirty="0" smtClean="0"/>
              <a:t>Record keeping.</a:t>
            </a:r>
          </a:p>
          <a:p>
            <a:r>
              <a:rPr lang="en-GB" dirty="0" smtClean="0"/>
              <a:t>Information seeking.</a:t>
            </a:r>
          </a:p>
          <a:p>
            <a:r>
              <a:rPr lang="en-GB" dirty="0" smtClean="0"/>
              <a:t>Mobile phones, IPad, Computers.</a:t>
            </a:r>
          </a:p>
          <a:p>
            <a:r>
              <a:rPr lang="en-GB" dirty="0" smtClean="0"/>
              <a:t>Emails.</a:t>
            </a:r>
          </a:p>
          <a:p>
            <a:r>
              <a:rPr lang="en-GB" dirty="0" smtClean="0"/>
              <a:t>Presentations (PowerPoint)</a:t>
            </a:r>
          </a:p>
          <a:p>
            <a:r>
              <a:rPr lang="en-GB" dirty="0" smtClean="0"/>
              <a:t>Online shopping.</a:t>
            </a:r>
          </a:p>
          <a:p>
            <a:r>
              <a:rPr lang="en-GB" dirty="0" smtClean="0"/>
              <a:t>Social networks.</a:t>
            </a:r>
          </a:p>
          <a:p>
            <a:r>
              <a:rPr lang="en-GB" dirty="0" smtClean="0"/>
              <a:t>Facebook, Twitter.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ICT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56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Communication books.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Personal files and records.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Care records.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Liaison with other departments.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Liaison with your colleagues.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Recording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68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GB" dirty="0" smtClean="0"/>
              <a:t>In pairs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Can you think of any situations where you have spoken to someone and they may have misinterpreted you.</a:t>
            </a:r>
          </a:p>
          <a:p>
            <a:endParaRPr lang="en-GB" dirty="0"/>
          </a:p>
          <a:p>
            <a:r>
              <a:rPr lang="en-GB" dirty="0" smtClean="0"/>
              <a:t>Can you think of a message you may have written where someone has taken it the wrong way,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5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mean by an attitude</a:t>
            </a:r>
            <a:endParaRPr lang="en-GB" dirty="0"/>
          </a:p>
        </p:txBody>
      </p:sp>
      <p:pic>
        <p:nvPicPr>
          <p:cNvPr id="2050" name="Picture 2" descr="C:\Users\Sam Dawson\AppData\Local\Microsoft\Windows\Temporary Internet Files\Content.IE5\OPGYV5ZS\MC90044149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41" y="2207647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9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6000" dirty="0" smtClean="0"/>
              <a:t>How we think.</a:t>
            </a:r>
          </a:p>
          <a:p>
            <a:pPr marL="109728" indent="0">
              <a:buNone/>
            </a:pPr>
            <a:endParaRPr lang="en-GB" sz="6000" dirty="0" smtClean="0"/>
          </a:p>
          <a:p>
            <a:r>
              <a:rPr lang="en-GB" sz="6000" dirty="0" smtClean="0"/>
              <a:t>What we do.</a:t>
            </a:r>
          </a:p>
          <a:p>
            <a:pPr marL="109728" indent="0">
              <a:buNone/>
            </a:pPr>
            <a:endParaRPr lang="en-GB" sz="6000" dirty="0" smtClean="0"/>
          </a:p>
          <a:p>
            <a:r>
              <a:rPr lang="en-GB" sz="6000" dirty="0" smtClean="0"/>
              <a:t>What we feel.</a:t>
            </a:r>
            <a:endParaRPr lang="en-GB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/>
              <a:t>What do we mean by an attitude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7964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Being reliable and dependable.</a:t>
            </a:r>
          </a:p>
          <a:p>
            <a:r>
              <a:rPr lang="en-GB" dirty="0" smtClean="0"/>
              <a:t>People rely on your support and could be at risk of harm and isolation if you let them down and don’t do what is expected of you.</a:t>
            </a:r>
          </a:p>
          <a:p>
            <a:r>
              <a:rPr lang="en-GB" dirty="0" smtClean="0"/>
              <a:t>Non-discriminatory and non-judgemental.  Respecting people’s diversity.  Do not stereotype.</a:t>
            </a:r>
          </a:p>
          <a:p>
            <a:r>
              <a:rPr lang="en-GB" dirty="0" smtClean="0"/>
              <a:t>Responsible and accountable – Duty of care.</a:t>
            </a:r>
          </a:p>
          <a:p>
            <a:r>
              <a:rPr lang="en-GB" dirty="0" smtClean="0"/>
              <a:t>Policies and procedures of the organisation.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Attitudes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88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GB" dirty="0" smtClean="0"/>
              <a:t>Be able to cope with change.</a:t>
            </a:r>
          </a:p>
          <a:p>
            <a:r>
              <a:rPr lang="en-GB" dirty="0" smtClean="0"/>
              <a:t>Act responsibly within whatever setting that you are in.</a:t>
            </a:r>
          </a:p>
          <a:p>
            <a:r>
              <a:rPr lang="en-GB" dirty="0" smtClean="0"/>
              <a:t>Be professional.</a:t>
            </a:r>
          </a:p>
          <a:p>
            <a:r>
              <a:rPr lang="en-GB" dirty="0" smtClean="0"/>
              <a:t>Be accountable for your own behaviour.</a:t>
            </a:r>
          </a:p>
          <a:p>
            <a:r>
              <a:rPr lang="en-GB" dirty="0" smtClean="0"/>
              <a:t>Demonstrate initiative.</a:t>
            </a:r>
          </a:p>
          <a:p>
            <a:r>
              <a:rPr lang="en-GB" dirty="0" smtClean="0"/>
              <a:t>Make decisions on your own and take responsibility for them.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Attitudes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76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Physical needs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Emotional needs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Intellectual needs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Social needs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Service user support needs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334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 groups.</a:t>
            </a:r>
          </a:p>
          <a:p>
            <a:endParaRPr lang="en-GB" dirty="0"/>
          </a:p>
          <a:p>
            <a:r>
              <a:rPr lang="en-GB" dirty="0" smtClean="0"/>
              <a:t>Each group will take an area of physical, emotional, intellectual and social needs.</a:t>
            </a:r>
          </a:p>
          <a:p>
            <a:endParaRPr lang="en-GB" dirty="0"/>
          </a:p>
          <a:p>
            <a:r>
              <a:rPr lang="en-GB" dirty="0" smtClean="0"/>
              <a:t>What do you think these needs are? (20mins to discuss)</a:t>
            </a:r>
          </a:p>
          <a:p>
            <a:endParaRPr lang="en-GB" dirty="0"/>
          </a:p>
          <a:p>
            <a:r>
              <a:rPr lang="en-GB" dirty="0" smtClean="0"/>
              <a:t>Feed back to other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02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 start Unit </a:t>
            </a:r>
            <a:r>
              <a:rPr lang="en-GB" dirty="0" smtClean="0"/>
              <a:t>129- </a:t>
            </a:r>
            <a:r>
              <a:rPr lang="en-GB" dirty="0" smtClean="0"/>
              <a:t>Awareness of the skills and attitudes needed to work in Adult Social Care.</a:t>
            </a:r>
          </a:p>
          <a:p>
            <a:endParaRPr lang="en-GB" dirty="0"/>
          </a:p>
          <a:p>
            <a:r>
              <a:rPr lang="en-GB" dirty="0" smtClean="0"/>
              <a:t>Recap on previous lesson.</a:t>
            </a:r>
          </a:p>
          <a:p>
            <a:endParaRPr lang="en-GB" dirty="0"/>
          </a:p>
          <a:p>
            <a:r>
              <a:rPr lang="en-GB" dirty="0" smtClean="0"/>
              <a:t>To explore the skills required to work in Adult Social Care.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To explore the attitudes essential to work in Adult Social Care.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lesson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63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needs</a:t>
            </a:r>
            <a:endParaRPr lang="en-GB" dirty="0"/>
          </a:p>
        </p:txBody>
      </p:sp>
      <p:pic>
        <p:nvPicPr>
          <p:cNvPr id="3074" name="Picture 2" descr="C:\Users\Sam Dawson\AppData\Local\Microsoft\Windows\Temporary Internet Files\Content.IE5\HG9Z50OI\MP90042228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2107853" cy="210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 Dawson\AppData\Local\Microsoft\Windows\Temporary Internet Files\Content.IE5\OPGYV5ZS\MP90040914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382008" cy="22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m Dawson\AppData\Local\Microsoft\Windows\Temporary Internet Files\Content.IE5\3BQFJY31\MC9000535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66" y="548680"/>
            <a:ext cx="3053182" cy="33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m Dawson\AppData\Local\Microsoft\Windows\Temporary Internet Files\Content.IE5\OPGYV5ZS\MC9001052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45" y="4437112"/>
            <a:ext cx="1854403" cy="1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61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Emotional needs</a:t>
            </a:r>
            <a:endParaRPr lang="en-GB" dirty="0"/>
          </a:p>
        </p:txBody>
      </p:sp>
      <p:pic>
        <p:nvPicPr>
          <p:cNvPr id="4098" name="Picture 2" descr="C:\Users\Sam Dawson\AppData\Local\Microsoft\Windows\Temporary Internet Files\Content.IE5\HKO0ALU5\MP9004304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 Dawson\AppData\Local\Microsoft\Windows\Temporary Internet Files\Content.IE5\OPGYV5ZS\MC9004490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29249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m Dawson\AppData\Local\Microsoft\Windows\Temporary Internet Files\Content.IE5\HKO0ALU5\MC9004459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34451" cy="31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71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Intellectual needs</a:t>
            </a:r>
            <a:endParaRPr lang="en-GB" dirty="0"/>
          </a:p>
        </p:txBody>
      </p:sp>
      <p:pic>
        <p:nvPicPr>
          <p:cNvPr id="5122" name="Picture 2" descr="C:\Users\Sam Dawson\AppData\Local\Microsoft\Windows\Temporary Internet Files\Content.IE5\OPGYV5ZS\MP9004482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1443"/>
            <a:ext cx="2423293" cy="36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 Dawson\AppData\Local\Microsoft\Windows\Temporary Internet Files\Content.IE5\HG9Z50OI\MP9003995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753">
            <a:off x="6012160" y="1663698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m Dawson\AppData\Local\Microsoft\Windows\Temporary Internet Files\Content.IE5\3BQFJY31\MP90044233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95" y="1401442"/>
            <a:ext cx="1905695" cy="20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m Dawson\AppData\Local\Microsoft\Windows\Temporary Internet Files\Content.IE5\HG9Z50OI\MP90040112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2831">
            <a:off x="2425166" y="4116406"/>
            <a:ext cx="1908910" cy="238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am Dawson\AppData\Local\Microsoft\Windows\Temporary Internet Files\Content.IE5\OPGYV5ZS\MC9004404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90999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80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needs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6146" name="Picture 2" descr="C:\Users\Sam Dawson\AppData\Local\Microsoft\Windows\Temporary Internet Files\Content.IE5\3BQFJY31\MP9004392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833990" cy="2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m Dawson\AppData\Local\Microsoft\Windows\Temporary Internet Files\Content.IE5\OPGYV5ZS\MP9004227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1717551" cy="17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m Dawson\AppData\Local\Microsoft\Windows\Temporary Internet Files\Content.IE5\OPGYV5ZS\MP90044848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16" y="1592028"/>
            <a:ext cx="295182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am Dawson\AppData\Local\Microsoft\Windows\Temporary Internet Files\Content.IE5\HKO0ALU5\MP9004484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91762"/>
            <a:ext cx="3203848" cy="21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am Dawson\AppData\Local\Microsoft\Windows\Temporary Internet Files\Content.IE5\3BQFJY31\MP90044248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29642"/>
            <a:ext cx="2707466" cy="240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0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Recap on diversity, Equality and cultures</a:t>
            </a:r>
          </a:p>
        </p:txBody>
      </p:sp>
      <p:pic>
        <p:nvPicPr>
          <p:cNvPr id="4" name="Picture 4" descr="C:\Users\Sam Dawson\AppData\Local\Microsoft\Windows\Temporary Internet Files\Content.IE5\HG9Z50OI\MC90044149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1915547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6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Develop learner awareness of the skills and attitudes needed to work in Adult Social Care.</a:t>
            </a:r>
          </a:p>
          <a:p>
            <a:r>
              <a:rPr lang="en-GB" dirty="0" smtClean="0"/>
              <a:t>Working in Adult Social Care requires more than the ability to deliver physical support.</a:t>
            </a:r>
          </a:p>
          <a:p>
            <a:r>
              <a:rPr lang="en-GB" dirty="0" smtClean="0"/>
              <a:t>Investigate the wide range of skills required to enable individuals to achieve the quality of life they choose.</a:t>
            </a:r>
          </a:p>
          <a:p>
            <a:r>
              <a:rPr lang="en-GB" dirty="0" smtClean="0"/>
              <a:t>Investigate the attitudes required to work in Adult Social Care.</a:t>
            </a:r>
          </a:p>
          <a:p>
            <a:r>
              <a:rPr lang="en-GB" dirty="0" smtClean="0"/>
              <a:t>Reflect on own attitudes and skills.</a:t>
            </a:r>
          </a:p>
          <a:p>
            <a:r>
              <a:rPr lang="en-GB" dirty="0" smtClean="0"/>
              <a:t>Identify areas for development.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Unit 3- Awareness of the skills and attitudes needed to work in Adult Social Care</a:t>
            </a:r>
          </a:p>
        </p:txBody>
      </p:sp>
    </p:spTree>
    <p:extLst>
      <p:ext uri="{BB962C8B-B14F-4D97-AF65-F5344CB8AC3E}">
        <p14:creationId xmlns:p14="http://schemas.microsoft.com/office/powerpoint/2010/main" val="31668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515417"/>
              </p:ext>
            </p:extLst>
          </p:nvPr>
        </p:nvGraphicFramePr>
        <p:xfrm>
          <a:off x="468313" y="1773238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319"/>
                <a:gridCol w="3323481"/>
                <a:gridCol w="708967"/>
                <a:gridCol w="340583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Learning outcomes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Assessment criteria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Know the range of skills and attitudes essential</a:t>
                      </a:r>
                      <a:r>
                        <a:rPr lang="en-GB" baseline="0" dirty="0" smtClean="0"/>
                        <a:t> to work in Adult Social Care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List skills and attitudes essential to work in Adult Social Care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Identify own skills and attitudes</a:t>
                      </a:r>
                      <a:r>
                        <a:rPr lang="en-GB" baseline="0" dirty="0" smtClean="0"/>
                        <a:t> essential to work in Adult Social Care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Identify own skills and attitudes that require</a:t>
                      </a:r>
                      <a:r>
                        <a:rPr lang="en-GB" baseline="0" dirty="0" smtClean="0"/>
                        <a:t> further development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outcomes of Unit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5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mean by a skill</a:t>
            </a:r>
            <a:endParaRPr lang="en-GB" dirty="0"/>
          </a:p>
        </p:txBody>
      </p:sp>
      <p:pic>
        <p:nvPicPr>
          <p:cNvPr id="1026" name="Picture 2" descr="C:\Users\Sam Dawson\AppData\Local\Microsoft\Windows\Temporary Internet Files\Content.IE5\OPGYV5ZS\MC90044149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1915547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7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n-GB" dirty="0" smtClean="0"/>
              <a:t>The ability to do something and do it well.</a:t>
            </a:r>
          </a:p>
          <a:p>
            <a:r>
              <a:rPr lang="en-GB" dirty="0" smtClean="0"/>
              <a:t>Communication skills including writing, reading, speaking and listening.</a:t>
            </a:r>
          </a:p>
          <a:p>
            <a:r>
              <a:rPr lang="en-GB" dirty="0" smtClean="0"/>
              <a:t>Questioning techniques.</a:t>
            </a:r>
          </a:p>
          <a:p>
            <a:r>
              <a:rPr lang="en-GB" dirty="0" smtClean="0"/>
              <a:t>Ability to understand information in a variety of formats.</a:t>
            </a:r>
          </a:p>
          <a:p>
            <a:r>
              <a:rPr lang="en-GB" dirty="0" smtClean="0"/>
              <a:t>These skills can be used to gather, record, interpret, share and report information.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mean by a skill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06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Takes time and practice.</a:t>
            </a:r>
          </a:p>
          <a:p>
            <a:r>
              <a:rPr lang="en-GB" dirty="0" smtClean="0"/>
              <a:t>Be patient with people, they may need time to respond.</a:t>
            </a:r>
          </a:p>
          <a:p>
            <a:r>
              <a:rPr lang="en-GB" dirty="0" smtClean="0"/>
              <a:t>Avoid ending people’s sentences, instead guide and prompt them, using questions.</a:t>
            </a:r>
          </a:p>
          <a:p>
            <a:r>
              <a:rPr lang="en-GB" dirty="0" smtClean="0"/>
              <a:t>Use observation techniques.  Observe people’s body language and expression.</a:t>
            </a:r>
          </a:p>
          <a:p>
            <a:r>
              <a:rPr lang="en-GB" dirty="0" smtClean="0"/>
              <a:t>When people are listened to they know that their opinions and views are being valued.</a:t>
            </a:r>
          </a:p>
          <a:p>
            <a:r>
              <a:rPr lang="en-GB" dirty="0" smtClean="0"/>
              <a:t>Listen carefully and ask questions for clarification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Listening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17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Demonstrates ability to assess situations.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Identify problems.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Produce solutions.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Allow the service user to be at the centre of problem solving as they are the expert.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solving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170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2003</TotalTime>
  <Words>724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Lucida Sans Unicode</vt:lpstr>
      <vt:lpstr>Verdana</vt:lpstr>
      <vt:lpstr>Wingdings 2</vt:lpstr>
      <vt:lpstr>Wingdings 3</vt:lpstr>
      <vt:lpstr>Concourse</vt:lpstr>
      <vt:lpstr>City and Guilds Level 1 Award in preparing to work in Adult Social Care</vt:lpstr>
      <vt:lpstr>Aims of the lesson</vt:lpstr>
      <vt:lpstr>Recap on diversity, Equality and cultures</vt:lpstr>
      <vt:lpstr>Unit 3- Awareness of the skills and attitudes needed to work in Adult Social Care</vt:lpstr>
      <vt:lpstr>Learning outcomes of Unit 3</vt:lpstr>
      <vt:lpstr>What do we mean by a skill</vt:lpstr>
      <vt:lpstr>What do we mean by a skill</vt:lpstr>
      <vt:lpstr>Listening skills</vt:lpstr>
      <vt:lpstr>Problem solving skills</vt:lpstr>
      <vt:lpstr>Team working skills</vt:lpstr>
      <vt:lpstr>ICT skills</vt:lpstr>
      <vt:lpstr>Recording skills</vt:lpstr>
      <vt:lpstr>Activity</vt:lpstr>
      <vt:lpstr>What do we mean by an attitude</vt:lpstr>
      <vt:lpstr>What do we mean by an attitude</vt:lpstr>
      <vt:lpstr>Attitudes</vt:lpstr>
      <vt:lpstr>Attitudes</vt:lpstr>
      <vt:lpstr>Service user support needs</vt:lpstr>
      <vt:lpstr>Activity</vt:lpstr>
      <vt:lpstr>Physical needs</vt:lpstr>
      <vt:lpstr>Emotional needs</vt:lpstr>
      <vt:lpstr>Intellectual needs</vt:lpstr>
      <vt:lpstr>Social needs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Level 1 Award in preparing to work in Adult Social Care</dc:title>
  <dc:creator>Sam Dawson</dc:creator>
  <cp:lastModifiedBy>Sam Dawson</cp:lastModifiedBy>
  <cp:revision>53</cp:revision>
  <dcterms:created xsi:type="dcterms:W3CDTF">2014-04-19T08:45:16Z</dcterms:created>
  <dcterms:modified xsi:type="dcterms:W3CDTF">2015-11-07T21:02:59Z</dcterms:modified>
</cp:coreProperties>
</file>