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3"/>
  </p:sldMasterIdLst>
  <p:notesMasterIdLst>
    <p:notesMasterId r:id="rId30"/>
  </p:notesMasterIdLst>
  <p:sldIdLst>
    <p:sldId id="258" r:id="rId4"/>
    <p:sldId id="640" r:id="rId5"/>
    <p:sldId id="654" r:id="rId6"/>
    <p:sldId id="328" r:id="rId7"/>
    <p:sldId id="260" r:id="rId8"/>
    <p:sldId id="645" r:id="rId9"/>
    <p:sldId id="650" r:id="rId10"/>
    <p:sldId id="652" r:id="rId11"/>
    <p:sldId id="277" r:id="rId12"/>
    <p:sldId id="278" r:id="rId13"/>
    <p:sldId id="329" r:id="rId14"/>
    <p:sldId id="330" r:id="rId15"/>
    <p:sldId id="281" r:id="rId16"/>
    <p:sldId id="649" r:id="rId17"/>
    <p:sldId id="641" r:id="rId18"/>
    <p:sldId id="642" r:id="rId19"/>
    <p:sldId id="643" r:id="rId20"/>
    <p:sldId id="331" r:id="rId21"/>
    <p:sldId id="332" r:id="rId22"/>
    <p:sldId id="286" r:id="rId23"/>
    <p:sldId id="287" r:id="rId24"/>
    <p:sldId id="284" r:id="rId25"/>
    <p:sldId id="333" r:id="rId26"/>
    <p:sldId id="340" r:id="rId27"/>
    <p:sldId id="338" r:id="rId28"/>
    <p:sldId id="334" r:id="rId2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C00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834772B-21AA-4015-A15E-3E3B6A35AE32}" v="2" dt="2024-11-28T14:53:31.06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1.xml"/><Relationship Id="rId21" Type="http://schemas.openxmlformats.org/officeDocument/2006/relationships/slide" Target="slides/slide18.xml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microsoft.com/office/2015/10/relationships/revisionInfo" Target="revisionInfo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notesMaster" Target="notesMasters/notesMaster1.xml"/><Relationship Id="rId35" Type="http://schemas.microsoft.com/office/2016/11/relationships/changesInfo" Target="changesInfos/changesInfo1.xml"/><Relationship Id="rId8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cky McCallum" userId="25930ec9-eb36-451b-9abb-e3c2a40f1b0c" providerId="ADAL" clId="{25D30F6C-4CD2-4404-A402-D91434E6616D}"/>
    <pc:docChg chg="custSel delSld modSld">
      <pc:chgData name="Vicky McCallum" userId="25930ec9-eb36-451b-9abb-e3c2a40f1b0c" providerId="ADAL" clId="{25D30F6C-4CD2-4404-A402-D91434E6616D}" dt="2024-11-20T15:49:31.179" v="161" actId="20577"/>
      <pc:docMkLst>
        <pc:docMk/>
      </pc:docMkLst>
      <pc:sldChg chg="modSp mod">
        <pc:chgData name="Vicky McCallum" userId="25930ec9-eb36-451b-9abb-e3c2a40f1b0c" providerId="ADAL" clId="{25D30F6C-4CD2-4404-A402-D91434E6616D}" dt="2024-11-20T15:49:31.179" v="161" actId="20577"/>
        <pc:sldMkLst>
          <pc:docMk/>
          <pc:sldMk cId="0" sldId="258"/>
        </pc:sldMkLst>
        <pc:spChg chg="mod">
          <ac:chgData name="Vicky McCallum" userId="25930ec9-eb36-451b-9abb-e3c2a40f1b0c" providerId="ADAL" clId="{25D30F6C-4CD2-4404-A402-D91434E6616D}" dt="2024-11-20T15:49:31.179" v="161" actId="20577"/>
          <ac:spMkLst>
            <pc:docMk/>
            <pc:sldMk cId="0" sldId="258"/>
            <ac:spMk id="4100" creationId="{4228222E-43F2-4626-9A3A-93ABF4C1D611}"/>
          </ac:spMkLst>
        </pc:spChg>
      </pc:sldChg>
      <pc:sldChg chg="modSp mod">
        <pc:chgData name="Vicky McCallum" userId="25930ec9-eb36-451b-9abb-e3c2a40f1b0c" providerId="ADAL" clId="{25D30F6C-4CD2-4404-A402-D91434E6616D}" dt="2024-11-18T13:20:36.821" v="130" actId="5793"/>
        <pc:sldMkLst>
          <pc:docMk/>
          <pc:sldMk cId="0" sldId="328"/>
        </pc:sldMkLst>
        <pc:spChg chg="mod">
          <ac:chgData name="Vicky McCallum" userId="25930ec9-eb36-451b-9abb-e3c2a40f1b0c" providerId="ADAL" clId="{25D30F6C-4CD2-4404-A402-D91434E6616D}" dt="2024-11-18T13:20:36.821" v="130" actId="5793"/>
          <ac:spMkLst>
            <pc:docMk/>
            <pc:sldMk cId="0" sldId="328"/>
            <ac:spMk id="6147" creationId="{D53002E0-EEBD-45C6-8D27-0526340023A2}"/>
          </ac:spMkLst>
        </pc:spChg>
      </pc:sldChg>
      <pc:sldChg chg="modSp mod">
        <pc:chgData name="Vicky McCallum" userId="25930ec9-eb36-451b-9abb-e3c2a40f1b0c" providerId="ADAL" clId="{25D30F6C-4CD2-4404-A402-D91434E6616D}" dt="2024-11-15T16:30:51.159" v="96" actId="20577"/>
        <pc:sldMkLst>
          <pc:docMk/>
          <pc:sldMk cId="871533716" sldId="338"/>
        </pc:sldMkLst>
        <pc:spChg chg="mod">
          <ac:chgData name="Vicky McCallum" userId="25930ec9-eb36-451b-9abb-e3c2a40f1b0c" providerId="ADAL" clId="{25D30F6C-4CD2-4404-A402-D91434E6616D}" dt="2024-11-15T16:30:48.123" v="95" actId="20577"/>
          <ac:spMkLst>
            <pc:docMk/>
            <pc:sldMk cId="871533716" sldId="338"/>
            <ac:spMk id="2" creationId="{9671FC45-87D0-4CD6-82CF-5F6B78F7DB14}"/>
          </ac:spMkLst>
        </pc:spChg>
        <pc:spChg chg="mod">
          <ac:chgData name="Vicky McCallum" userId="25930ec9-eb36-451b-9abb-e3c2a40f1b0c" providerId="ADAL" clId="{25D30F6C-4CD2-4404-A402-D91434E6616D}" dt="2024-11-15T16:30:51.159" v="96" actId="20577"/>
          <ac:spMkLst>
            <pc:docMk/>
            <pc:sldMk cId="871533716" sldId="338"/>
            <ac:spMk id="3" creationId="{CC7447BB-6EF1-4C3C-899B-68C645CC2E97}"/>
          </ac:spMkLst>
        </pc:spChg>
      </pc:sldChg>
      <pc:sldChg chg="del">
        <pc:chgData name="Vicky McCallum" userId="25930ec9-eb36-451b-9abb-e3c2a40f1b0c" providerId="ADAL" clId="{25D30F6C-4CD2-4404-A402-D91434E6616D}" dt="2024-11-15T16:29:34.803" v="29" actId="2696"/>
        <pc:sldMkLst>
          <pc:docMk/>
          <pc:sldMk cId="2870319256" sldId="341"/>
        </pc:sldMkLst>
      </pc:sldChg>
    </pc:docChg>
  </pc:docChgLst>
  <pc:docChgLst>
    <pc:chgData name="Vicky McCallum" userId="25930ec9-eb36-451b-9abb-e3c2a40f1b0c" providerId="ADAL" clId="{A62996AF-8887-43C1-A5BF-0C9E022BD83E}"/>
    <pc:docChg chg="custSel delSld modSld">
      <pc:chgData name="Vicky McCallum" userId="25930ec9-eb36-451b-9abb-e3c2a40f1b0c" providerId="ADAL" clId="{A62996AF-8887-43C1-A5BF-0C9E022BD83E}" dt="2024-05-22T16:27:24.569" v="14" actId="2696"/>
      <pc:docMkLst>
        <pc:docMk/>
      </pc:docMkLst>
      <pc:sldChg chg="modSp mod">
        <pc:chgData name="Vicky McCallum" userId="25930ec9-eb36-451b-9abb-e3c2a40f1b0c" providerId="ADAL" clId="{A62996AF-8887-43C1-A5BF-0C9E022BD83E}" dt="2024-05-20T09:33:10.765" v="9" actId="20577"/>
        <pc:sldMkLst>
          <pc:docMk/>
          <pc:sldMk cId="0" sldId="258"/>
        </pc:sldMkLst>
        <pc:spChg chg="mod">
          <ac:chgData name="Vicky McCallum" userId="25930ec9-eb36-451b-9abb-e3c2a40f1b0c" providerId="ADAL" clId="{A62996AF-8887-43C1-A5BF-0C9E022BD83E}" dt="2024-05-20T09:33:10.765" v="9" actId="20577"/>
          <ac:spMkLst>
            <pc:docMk/>
            <pc:sldMk cId="0" sldId="258"/>
            <ac:spMk id="4100" creationId="{4228222E-43F2-4626-9A3A-93ABF4C1D611}"/>
          </ac:spMkLst>
        </pc:spChg>
      </pc:sldChg>
      <pc:sldChg chg="del">
        <pc:chgData name="Vicky McCallum" userId="25930ec9-eb36-451b-9abb-e3c2a40f1b0c" providerId="ADAL" clId="{A62996AF-8887-43C1-A5BF-0C9E022BD83E}" dt="2024-05-22T16:27:24.569" v="14" actId="2696"/>
        <pc:sldMkLst>
          <pc:docMk/>
          <pc:sldMk cId="0" sldId="602"/>
        </pc:sldMkLst>
      </pc:sldChg>
      <pc:sldChg chg="modSp mod">
        <pc:chgData name="Vicky McCallum" userId="25930ec9-eb36-451b-9abb-e3c2a40f1b0c" providerId="ADAL" clId="{A62996AF-8887-43C1-A5BF-0C9E022BD83E}" dt="2024-05-20T09:33:33.558" v="13" actId="27636"/>
        <pc:sldMkLst>
          <pc:docMk/>
          <pc:sldMk cId="3960540222" sldId="645"/>
        </pc:sldMkLst>
        <pc:spChg chg="mod">
          <ac:chgData name="Vicky McCallum" userId="25930ec9-eb36-451b-9abb-e3c2a40f1b0c" providerId="ADAL" clId="{A62996AF-8887-43C1-A5BF-0C9E022BD83E}" dt="2024-05-20T09:33:33.558" v="13" actId="27636"/>
          <ac:spMkLst>
            <pc:docMk/>
            <pc:sldMk cId="3960540222" sldId="645"/>
            <ac:spMk id="3" creationId="{B9E7F588-4A72-B519-CB25-C41F97E646D1}"/>
          </ac:spMkLst>
        </pc:spChg>
      </pc:sldChg>
    </pc:docChg>
  </pc:docChgLst>
  <pc:docChgLst>
    <pc:chgData name="Leah Skinner" userId="5609d54a-6b7c-464c-a74e-4ae32440d2b1" providerId="ADAL" clId="{8CCF198F-B90D-4DDF-9949-9CFED66BB95F}"/>
    <pc:docChg chg="modSld">
      <pc:chgData name="Leah Skinner" userId="5609d54a-6b7c-464c-a74e-4ae32440d2b1" providerId="ADAL" clId="{8CCF198F-B90D-4DDF-9949-9CFED66BB95F}" dt="2024-11-28T14:41:53.990" v="33" actId="20577"/>
      <pc:docMkLst>
        <pc:docMk/>
      </pc:docMkLst>
      <pc:sldChg chg="modSp mod">
        <pc:chgData name="Leah Skinner" userId="5609d54a-6b7c-464c-a74e-4ae32440d2b1" providerId="ADAL" clId="{8CCF198F-B90D-4DDF-9949-9CFED66BB95F}" dt="2024-11-28T14:41:53.990" v="33" actId="20577"/>
        <pc:sldMkLst>
          <pc:docMk/>
          <pc:sldMk cId="871533716" sldId="338"/>
        </pc:sldMkLst>
        <pc:spChg chg="mod">
          <ac:chgData name="Leah Skinner" userId="5609d54a-6b7c-464c-a74e-4ae32440d2b1" providerId="ADAL" clId="{8CCF198F-B90D-4DDF-9949-9CFED66BB95F}" dt="2024-11-28T14:41:53.990" v="33" actId="20577"/>
          <ac:spMkLst>
            <pc:docMk/>
            <pc:sldMk cId="871533716" sldId="338"/>
            <ac:spMk id="3" creationId="{CC7447BB-6EF1-4C3C-899B-68C645CC2E97}"/>
          </ac:spMkLst>
        </pc:spChg>
      </pc:sldChg>
    </pc:docChg>
  </pc:docChgLst>
  <pc:docChgLst>
    <pc:chgData name="Leah Skinner" userId="5609d54a-6b7c-464c-a74e-4ae32440d2b1" providerId="ADAL" clId="{6834772B-21AA-4015-A15E-3E3B6A35AE32}"/>
    <pc:docChg chg="addSld delSld modSld sldOrd">
      <pc:chgData name="Leah Skinner" userId="5609d54a-6b7c-464c-a74e-4ae32440d2b1" providerId="ADAL" clId="{6834772B-21AA-4015-A15E-3E3B6A35AE32}" dt="2024-11-28T16:21:51.124" v="32"/>
      <pc:docMkLst>
        <pc:docMk/>
      </pc:docMkLst>
      <pc:sldChg chg="del">
        <pc:chgData name="Leah Skinner" userId="5609d54a-6b7c-464c-a74e-4ae32440d2b1" providerId="ADAL" clId="{6834772B-21AA-4015-A15E-3E3B6A35AE32}" dt="2024-11-28T14:52:52.349" v="26" actId="47"/>
        <pc:sldMkLst>
          <pc:docMk/>
          <pc:sldMk cId="0" sldId="257"/>
        </pc:sldMkLst>
      </pc:sldChg>
      <pc:sldChg chg="modSp mod">
        <pc:chgData name="Leah Skinner" userId="5609d54a-6b7c-464c-a74e-4ae32440d2b1" providerId="ADAL" clId="{6834772B-21AA-4015-A15E-3E3B6A35AE32}" dt="2024-11-28T14:43:14.099" v="25" actId="20577"/>
        <pc:sldMkLst>
          <pc:docMk/>
          <pc:sldMk cId="0" sldId="258"/>
        </pc:sldMkLst>
        <pc:spChg chg="mod">
          <ac:chgData name="Leah Skinner" userId="5609d54a-6b7c-464c-a74e-4ae32440d2b1" providerId="ADAL" clId="{6834772B-21AA-4015-A15E-3E3B6A35AE32}" dt="2024-11-28T14:43:14.099" v="25" actId="20577"/>
          <ac:spMkLst>
            <pc:docMk/>
            <pc:sldMk cId="0" sldId="258"/>
            <ac:spMk id="4100" creationId="{4228222E-43F2-4626-9A3A-93ABF4C1D611}"/>
          </ac:spMkLst>
        </pc:spChg>
      </pc:sldChg>
      <pc:sldChg chg="add">
        <pc:chgData name="Leah Skinner" userId="5609d54a-6b7c-464c-a74e-4ae32440d2b1" providerId="ADAL" clId="{6834772B-21AA-4015-A15E-3E3B6A35AE32}" dt="2024-11-28T14:53:31.060" v="30"/>
        <pc:sldMkLst>
          <pc:docMk/>
          <pc:sldMk cId="0" sldId="640"/>
        </pc:sldMkLst>
      </pc:sldChg>
      <pc:sldChg chg="new del">
        <pc:chgData name="Leah Skinner" userId="5609d54a-6b7c-464c-a74e-4ae32440d2b1" providerId="ADAL" clId="{6834772B-21AA-4015-A15E-3E3B6A35AE32}" dt="2024-11-28T14:53:13.075" v="29" actId="47"/>
        <pc:sldMkLst>
          <pc:docMk/>
          <pc:sldMk cId="3205221806" sldId="653"/>
        </pc:sldMkLst>
      </pc:sldChg>
      <pc:sldChg chg="add ord">
        <pc:chgData name="Leah Skinner" userId="5609d54a-6b7c-464c-a74e-4ae32440d2b1" providerId="ADAL" clId="{6834772B-21AA-4015-A15E-3E3B6A35AE32}" dt="2024-11-28T16:21:51.124" v="32"/>
        <pc:sldMkLst>
          <pc:docMk/>
          <pc:sldMk cId="600263780" sldId="65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BF28CF9-78B9-4FF5-9786-CB3ADB29743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6F12E77-237C-4F12-91A5-BF2FAEEDA68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68277536-E272-4CD0-95D4-E266A8F74078}" type="datetimeFigureOut">
              <a:rPr lang="en-GB"/>
              <a:pPr>
                <a:defRPr/>
              </a:pPr>
              <a:t>28/11/2024</a:t>
            </a:fld>
            <a:endParaRPr lang="en-GB" dirty="0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3EFBA586-D51A-4990-B91F-F638DF81781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dirty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A716A0F7-E386-4BFA-918C-8354734CD9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4FBE34-60A7-4252-9F02-FF7E0E5ADE6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2A4189-FB82-41F2-B723-DFCFCC9948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fld id="{2959F234-ED80-4674-9ABA-AB8792D54E67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13606535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>
            <a:extLst>
              <a:ext uri="{FF2B5EF4-FFF2-40B4-BE49-F238E27FC236}">
                <a16:creationId xmlns:a16="http://schemas.microsoft.com/office/drawing/2014/main" id="{B9AFA1BB-04AD-4FCE-B53E-EA723751A0B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Notes Placeholder 2">
            <a:extLst>
              <a:ext uri="{FF2B5EF4-FFF2-40B4-BE49-F238E27FC236}">
                <a16:creationId xmlns:a16="http://schemas.microsoft.com/office/drawing/2014/main" id="{04C68847-23DA-4729-8590-22794056D7A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dirty="0"/>
          </a:p>
        </p:txBody>
      </p:sp>
      <p:sp>
        <p:nvSpPr>
          <p:cNvPr id="7172" name="Slide Number Placeholder 3">
            <a:extLst>
              <a:ext uri="{FF2B5EF4-FFF2-40B4-BE49-F238E27FC236}">
                <a16:creationId xmlns:a16="http://schemas.microsoft.com/office/drawing/2014/main" id="{189AF99D-0429-4D33-8519-112CCD20F6D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6898C20A-8E88-469B-88DE-D1CBA9189B4D}" type="slidenum">
              <a:rPr lang="en-GB" altLang="en-US" sz="1200" smtClean="0"/>
              <a:pPr/>
              <a:t>4</a:t>
            </a:fld>
            <a:endParaRPr lang="en-GB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9962299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ACTIVITY</a:t>
            </a:r>
          </a:p>
          <a:p>
            <a:r>
              <a:rPr lang="en-US" dirty="0"/>
              <a:t> </a:t>
            </a:r>
          </a:p>
          <a:p>
            <a:r>
              <a:rPr lang="en-US" dirty="0"/>
              <a:t>Ak the group to think about which ones should or shouldn’t be on a CV </a:t>
            </a:r>
          </a:p>
          <a:p>
            <a:endParaRPr lang="en-US" dirty="0"/>
          </a:p>
          <a:p>
            <a:r>
              <a:rPr lang="en-US" dirty="0"/>
              <a:t>Put the ones that shouldn’t be into the chat </a:t>
            </a:r>
          </a:p>
          <a:p>
            <a:endParaRPr lang="en-US" dirty="0"/>
          </a:p>
          <a:p>
            <a:r>
              <a:rPr lang="en-US" dirty="0"/>
              <a:t>Ask them to explain why they made the decisions they did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36A0A3-4688-4284-BB59-691EB417611E}" type="slidenum">
              <a:rPr lang="en-GB" altLang="en-US" smtClean="0"/>
              <a:pPr/>
              <a:t>7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4615199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36A0A3-4688-4284-BB59-691EB417611E}" type="slidenum">
              <a:rPr lang="en-GB" altLang="en-US" smtClean="0"/>
              <a:pPr/>
              <a:t>8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9731257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GB" dirty="0"/>
              <a:t>Ask those closest to you from different aspects if your life to provide you with 3 skills/ power words to use in your CV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36A0A3-4688-4284-BB59-691EB417611E}" type="slidenum">
              <a:rPr lang="en-GB" altLang="en-US" smtClean="0"/>
              <a:pPr/>
              <a:t>14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9632027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NCS_PPT_master_logo_hotpink.png">
            <a:extLst>
              <a:ext uri="{FF2B5EF4-FFF2-40B4-BE49-F238E27FC236}">
                <a16:creationId xmlns:a16="http://schemas.microsoft.com/office/drawing/2014/main" id="{A5B309FB-5DE1-40BD-9BDA-207151F1EF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235267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600200" y="2286000"/>
            <a:ext cx="68580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600200" y="3581400"/>
            <a:ext cx="57912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67089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59461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19900" y="9144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9144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1167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57312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6141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0600" y="2286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0" y="2286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06632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82822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55190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807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342068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18394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5" descr="NCS_PPT_master_ribbon_hotpink.png">
            <a:extLst>
              <a:ext uri="{FF2B5EF4-FFF2-40B4-BE49-F238E27FC236}">
                <a16:creationId xmlns:a16="http://schemas.microsoft.com/office/drawing/2014/main" id="{A6C604E2-DCA7-474D-BA14-DF2DB44B0765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-3175"/>
            <a:ext cx="9109075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>
            <a:extLst>
              <a:ext uri="{FF2B5EF4-FFF2-40B4-BE49-F238E27FC236}">
                <a16:creationId xmlns:a16="http://schemas.microsoft.com/office/drawing/2014/main" id="{04704460-76C0-4C02-8C17-5EEEB6DEFC0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9144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3">
            <a:extLst>
              <a:ext uri="{FF2B5EF4-FFF2-40B4-BE49-F238E27FC236}">
                <a16:creationId xmlns:a16="http://schemas.microsoft.com/office/drawing/2014/main" id="{43D29193-6D98-4D95-BE48-04419C5DEE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22860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889" r:id="rId2"/>
    <p:sldLayoutId id="2147483890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897" r:id="rId10"/>
    <p:sldLayoutId id="214748389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8C0052"/>
          </a:solidFill>
          <a:latin typeface="+mj-lt"/>
          <a:ea typeface="ＭＳ Ｐゴシック" panose="020B0600070205080204" pitchFamily="34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8C0052"/>
          </a:solidFill>
          <a:latin typeface="Calibri" charset="0"/>
          <a:ea typeface="ＭＳ Ｐゴシック" panose="020B0600070205080204" pitchFamily="34" charset="-128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8C0052"/>
          </a:solidFill>
          <a:latin typeface="Calibri" charset="0"/>
          <a:ea typeface="ＭＳ Ｐゴシック" panose="020B0600070205080204" pitchFamily="34" charset="-128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8C0052"/>
          </a:solidFill>
          <a:latin typeface="Calibri" charset="0"/>
          <a:ea typeface="ＭＳ Ｐゴシック" panose="020B0600070205080204" pitchFamily="34" charset="-128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8C0052"/>
          </a:solidFill>
          <a:latin typeface="Calibri" charset="0"/>
          <a:ea typeface="ＭＳ Ｐゴシック" panose="020B0600070205080204" pitchFamily="34" charset="-128"/>
          <a:cs typeface="ＭＳ Ｐゴシック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anose="020B0600070205080204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anose="020B0600070205080204" pitchFamily="34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ＭＳ Ｐゴシック" panose="020B0600070205080204" pitchFamily="34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ＭＳ Ｐゴシック" panose="020B0600070205080204" pitchFamily="34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anose="020B0600070205080204" pitchFamily="34" charset="-128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Fluffy-bunny86@yahoo.co.uk" TargetMode="External"/><Relationship Id="rId2" Type="http://schemas.openxmlformats.org/officeDocument/2006/relationships/hyperlink" Target="mailto:Gamerlad@hotmail.com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Relationship Id="rId9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nationalcareers@cxk.org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nationalcareers.service.gov.uk/webchat/chat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>
            <a:extLst>
              <a:ext uri="{FF2B5EF4-FFF2-40B4-BE49-F238E27FC236}">
                <a16:creationId xmlns:a16="http://schemas.microsoft.com/office/drawing/2014/main" id="{38B87A5D-D19C-461F-977B-47ACA688F90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 altLang="en-US" dirty="0"/>
              <a:t>I miss understoo</a:t>
            </a:r>
          </a:p>
        </p:txBody>
      </p:sp>
      <p:pic>
        <p:nvPicPr>
          <p:cNvPr id="4099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6D688780-280C-4D6C-B111-E8BE96740F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extBox 4">
            <a:extLst>
              <a:ext uri="{FF2B5EF4-FFF2-40B4-BE49-F238E27FC236}">
                <a16:creationId xmlns:a16="http://schemas.microsoft.com/office/drawing/2014/main" id="{4228222E-43F2-4626-9A3A-93ABF4C1D6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7450" y="2286000"/>
            <a:ext cx="5203825" cy="33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5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CV Writing 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GB" altLang="en-US" sz="28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Leah Skinner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GB" altLang="en-US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altLang="en-US" b="1">
                <a:solidFill>
                  <a:schemeClr val="bg1"/>
                </a:solidFill>
                <a:latin typeface="Century Gothic" panose="020B0502020202020204" pitchFamily="34" charset="0"/>
              </a:rPr>
              <a:t>NCS/ Medway Adult Education</a:t>
            </a:r>
            <a:endParaRPr lang="en-GB" altLang="en-US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altLang="en-US" b="1" dirty="0">
                <a:solidFill>
                  <a:schemeClr val="bg1"/>
                </a:solidFill>
                <a:latin typeface="Century Gothic" panose="020B0502020202020204" pitchFamily="34" charset="0"/>
              </a:rPr>
              <a:t>Group Session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GB" altLang="en-US" sz="28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986"/>
    </mc:Choice>
    <mc:Fallback xmlns="">
      <p:transition spd="slow" advTm="12986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>
            <a:extLst>
              <a:ext uri="{FF2B5EF4-FFF2-40B4-BE49-F238E27FC236}">
                <a16:creationId xmlns:a16="http://schemas.microsoft.com/office/drawing/2014/main" id="{083160BD-EE36-4B3B-AA8F-9A659CAEC4E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95363" y="620713"/>
            <a:ext cx="7772400" cy="1143000"/>
          </a:xfrm>
        </p:spPr>
        <p:txBody>
          <a:bodyPr/>
          <a:lstStyle/>
          <a:p>
            <a:r>
              <a:rPr lang="en-GB" altLang="en-US" dirty="0"/>
              <a:t>Personal Details…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80945B-8C78-4B3E-9625-8C78034103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2988" y="1763713"/>
            <a:ext cx="7720012" cy="4637087"/>
          </a:xfrm>
        </p:spPr>
        <p:txBody>
          <a:bodyPr/>
          <a:lstStyle/>
          <a:p>
            <a:pPr>
              <a:defRPr/>
            </a:pPr>
            <a:r>
              <a:rPr lang="en-GB" sz="2800" b="1" dirty="0"/>
              <a:t>Name</a:t>
            </a:r>
          </a:p>
          <a:p>
            <a:pPr>
              <a:defRPr/>
            </a:pPr>
            <a:r>
              <a:rPr lang="en-GB" sz="2800" b="1" dirty="0"/>
              <a:t>Mobile</a:t>
            </a:r>
          </a:p>
          <a:p>
            <a:pPr>
              <a:defRPr/>
            </a:pPr>
            <a:r>
              <a:rPr lang="en-GB" sz="2800" b="1" dirty="0"/>
              <a:t>Email</a:t>
            </a:r>
            <a:r>
              <a:rPr lang="en-GB" sz="2800" dirty="0"/>
              <a:t> – avoiding silly names like:</a:t>
            </a:r>
          </a:p>
          <a:p>
            <a:pPr marL="0" indent="0">
              <a:buFontTx/>
              <a:buNone/>
              <a:defRPr/>
            </a:pPr>
            <a:r>
              <a:rPr lang="en-GB" sz="2800" dirty="0">
                <a:hlinkClick r:id="rId2"/>
              </a:rPr>
              <a:t>Gamerlad@hotmail.com</a:t>
            </a:r>
            <a:endParaRPr lang="en-GB" sz="2800" dirty="0"/>
          </a:p>
          <a:p>
            <a:pPr marL="0" indent="0">
              <a:buFontTx/>
              <a:buNone/>
              <a:defRPr/>
            </a:pPr>
            <a:r>
              <a:rPr lang="en-GB" sz="2800" dirty="0">
                <a:hlinkClick r:id="rId3"/>
              </a:rPr>
              <a:t>Fluffy-bunny86@yahoo.co.uk</a:t>
            </a:r>
            <a:endParaRPr lang="en-GB" sz="2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170"/>
    </mc:Choice>
    <mc:Fallback xmlns="">
      <p:transition spd="slow" advTm="4917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>
            <a:extLst>
              <a:ext uri="{FF2B5EF4-FFF2-40B4-BE49-F238E27FC236}">
                <a16:creationId xmlns:a16="http://schemas.microsoft.com/office/drawing/2014/main" id="{33B2B8F7-88B5-409C-B0CC-0B0F49C12A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68375" y="404813"/>
            <a:ext cx="7772400" cy="1143000"/>
          </a:xfrm>
        </p:spPr>
        <p:txBody>
          <a:bodyPr/>
          <a:lstStyle/>
          <a:p>
            <a:r>
              <a:rPr lang="en-GB" altLang="en-US" sz="4400" dirty="0"/>
              <a:t>Profile – five point plan…</a:t>
            </a:r>
          </a:p>
        </p:txBody>
      </p:sp>
      <p:sp>
        <p:nvSpPr>
          <p:cNvPr id="19459" name="Content Placeholder 2">
            <a:extLst>
              <a:ext uri="{FF2B5EF4-FFF2-40B4-BE49-F238E27FC236}">
                <a16:creationId xmlns:a16="http://schemas.microsoft.com/office/drawing/2014/main" id="{1DE47F5E-FB7A-4000-927D-E128BDF2898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68375" y="1773238"/>
            <a:ext cx="7772400" cy="3889375"/>
          </a:xfrm>
        </p:spPr>
        <p:txBody>
          <a:bodyPr/>
          <a:lstStyle/>
          <a:p>
            <a:r>
              <a:rPr lang="en-GB" altLang="en-US" sz="3200" dirty="0"/>
              <a:t>Experience – job or transferable skill, years/months and type of experience</a:t>
            </a:r>
          </a:p>
          <a:p>
            <a:r>
              <a:rPr lang="en-GB" altLang="en-US" sz="3200" dirty="0"/>
              <a:t>Core qualification</a:t>
            </a:r>
          </a:p>
          <a:p>
            <a:r>
              <a:rPr lang="en-GB" altLang="en-US" sz="3200" dirty="0"/>
              <a:t>Top 2 skills/qualities</a:t>
            </a:r>
          </a:p>
          <a:p>
            <a:r>
              <a:rPr lang="en-GB" altLang="en-US" sz="3200" dirty="0"/>
              <a:t>Unique selling point (USP) or achievement</a:t>
            </a:r>
          </a:p>
          <a:p>
            <a:r>
              <a:rPr lang="en-GB" altLang="en-US" sz="3200" dirty="0"/>
              <a:t>Reason for applying</a:t>
            </a:r>
          </a:p>
          <a:p>
            <a:endParaRPr lang="en-GB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2904"/>
    </mc:Choice>
    <mc:Fallback xmlns="">
      <p:transition spd="slow" advTm="142904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>
            <a:extLst>
              <a:ext uri="{FF2B5EF4-FFF2-40B4-BE49-F238E27FC236}">
                <a16:creationId xmlns:a16="http://schemas.microsoft.com/office/drawing/2014/main" id="{ADE06EC6-E099-4DF3-BA3B-11ECABDA03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90600" y="1042988"/>
            <a:ext cx="7772400" cy="1738312"/>
          </a:xfrm>
        </p:spPr>
        <p:txBody>
          <a:bodyPr/>
          <a:lstStyle/>
          <a:p>
            <a:r>
              <a:rPr lang="en-GB" altLang="en-US" sz="2400" b="1" dirty="0"/>
              <a:t>Experience</a:t>
            </a:r>
            <a:r>
              <a:rPr lang="en-GB" altLang="en-US" sz="2400" dirty="0"/>
              <a:t> – Retail Assistant/7 years/fashion &amp; food</a:t>
            </a:r>
            <a:br>
              <a:rPr lang="en-GB" altLang="en-US" sz="2400" dirty="0"/>
            </a:br>
            <a:r>
              <a:rPr lang="en-GB" altLang="en-US" sz="2400" b="1" dirty="0"/>
              <a:t>Core qualification </a:t>
            </a:r>
            <a:r>
              <a:rPr lang="en-GB" altLang="en-US" sz="2400" dirty="0"/>
              <a:t>– NVQ2 in Customer Service</a:t>
            </a:r>
            <a:br>
              <a:rPr lang="en-GB" altLang="en-US" sz="2400" dirty="0"/>
            </a:br>
            <a:r>
              <a:rPr lang="en-GB" altLang="en-US" sz="2400" b="1" dirty="0"/>
              <a:t>Top 2 skills/qualities </a:t>
            </a:r>
            <a:r>
              <a:rPr lang="en-GB" altLang="en-US" sz="2400" dirty="0"/>
              <a:t>– team work &amp; communication</a:t>
            </a:r>
            <a:br>
              <a:rPr lang="en-GB" altLang="en-US" sz="2400" dirty="0"/>
            </a:br>
            <a:r>
              <a:rPr lang="en-GB" altLang="en-US" sz="2400" b="1" dirty="0"/>
              <a:t>USP/achievement</a:t>
            </a:r>
            <a:r>
              <a:rPr lang="en-GB" altLang="en-US" sz="2400" dirty="0"/>
              <a:t> – First Aid Certificate</a:t>
            </a:r>
            <a:br>
              <a:rPr lang="en-GB" altLang="en-US" sz="2400" dirty="0"/>
            </a:br>
            <a:r>
              <a:rPr lang="en-GB" altLang="en-US" sz="2400" b="1" dirty="0"/>
              <a:t>Reason for applying </a:t>
            </a:r>
            <a:r>
              <a:rPr lang="en-GB" altLang="en-US" sz="2400" dirty="0"/>
              <a:t>– looking for a new challenge</a:t>
            </a:r>
            <a:br>
              <a:rPr lang="en-GB" altLang="en-US" sz="2400" dirty="0"/>
            </a:br>
            <a:endParaRPr lang="en-GB" alt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3BACCB-9C94-49BE-90A5-02B96190B8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300" y="3141663"/>
            <a:ext cx="8151813" cy="2673350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en-GB" dirty="0"/>
              <a:t>Retail worker with over seven years of experience within food and fashion environments; holding the NVQ level 2 qualification in Customer Service; with excellent communication skills, an effective team worker, very reliable possessing a First Aid Certificate; actively seeking an opportunity within retail where I can further develop and progress.</a:t>
            </a:r>
          </a:p>
          <a:p>
            <a:pPr>
              <a:defRPr/>
            </a:pPr>
            <a:endParaRPr lang="en-GB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397"/>
    </mc:Choice>
    <mc:Fallback xmlns="">
      <p:transition spd="slow" advTm="43397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4ADDC047-E772-44DA-871F-34B916393C4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90600" y="404813"/>
            <a:ext cx="7772400" cy="1143000"/>
          </a:xfrm>
        </p:spPr>
        <p:txBody>
          <a:bodyPr/>
          <a:lstStyle/>
          <a:p>
            <a:r>
              <a:rPr lang="en-GB" altLang="en-US" dirty="0"/>
              <a:t>Skills…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BD19DE-9591-47F2-9900-439B86CFB0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1713" y="1371600"/>
            <a:ext cx="5381625" cy="4114800"/>
          </a:xfrm>
        </p:spPr>
        <p:txBody>
          <a:bodyPr/>
          <a:lstStyle/>
          <a:p>
            <a:pPr>
              <a:defRPr/>
            </a:pPr>
            <a:r>
              <a:rPr lang="en-GB" dirty="0"/>
              <a:t>Relevant to the job</a:t>
            </a:r>
          </a:p>
          <a:p>
            <a:pPr>
              <a:defRPr/>
            </a:pPr>
            <a:r>
              <a:rPr lang="en-GB" dirty="0"/>
              <a:t>Bullet pointed</a:t>
            </a:r>
          </a:p>
          <a:p>
            <a:pPr>
              <a:defRPr/>
            </a:pPr>
            <a:r>
              <a:rPr lang="en-GB" dirty="0"/>
              <a:t>Include positive descriptive words</a:t>
            </a:r>
          </a:p>
          <a:p>
            <a:pPr marL="0" indent="0">
              <a:buFontTx/>
              <a:buNone/>
              <a:defRPr/>
            </a:pPr>
            <a:endParaRPr lang="en-GB" dirty="0"/>
          </a:p>
          <a:p>
            <a:pPr marL="0" indent="0">
              <a:buFontTx/>
              <a:buNone/>
              <a:defRPr/>
            </a:pPr>
            <a:r>
              <a:rPr lang="en-GB" dirty="0"/>
              <a:t>Provide clarity/evidence when required…</a:t>
            </a:r>
          </a:p>
          <a:p>
            <a:pPr>
              <a:defRPr/>
            </a:pPr>
            <a:r>
              <a:rPr lang="en-GB" dirty="0"/>
              <a:t>IT skills</a:t>
            </a:r>
          </a:p>
          <a:p>
            <a:pPr>
              <a:defRPr/>
            </a:pPr>
            <a:r>
              <a:rPr lang="en-GB" dirty="0"/>
              <a:t>Excellent sales ability</a:t>
            </a:r>
          </a:p>
          <a:p>
            <a:pPr marL="0" indent="0">
              <a:buFontTx/>
              <a:buNone/>
              <a:defRPr/>
            </a:pPr>
            <a:r>
              <a:rPr lang="en-GB" b="1" i="1" dirty="0"/>
              <a:t>Or</a:t>
            </a:r>
          </a:p>
          <a:p>
            <a:pPr>
              <a:defRPr/>
            </a:pPr>
            <a:r>
              <a:rPr lang="en-GB" dirty="0"/>
              <a:t>ICT including Microsoft Word &amp; Excel </a:t>
            </a:r>
          </a:p>
          <a:p>
            <a:pPr>
              <a:defRPr/>
            </a:pPr>
            <a:r>
              <a:rPr lang="en-GB" dirty="0"/>
              <a:t>Excellent sales record hitting 119% of target with Window Sales Ltd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094"/>
    </mc:Choice>
    <mc:Fallback xmlns="">
      <p:transition spd="slow" advTm="56094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>
            <a:extLst>
              <a:ext uri="{FF2B5EF4-FFF2-40B4-BE49-F238E27FC236}">
                <a16:creationId xmlns:a16="http://schemas.microsoft.com/office/drawing/2014/main" id="{B40CDDAA-841D-5287-F3C5-2132680B10C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99592" y="0"/>
            <a:ext cx="6337300" cy="1143000"/>
          </a:xfrm>
        </p:spPr>
        <p:txBody>
          <a:bodyPr/>
          <a:lstStyle/>
          <a:p>
            <a:r>
              <a:rPr lang="en-GB" altLang="en-US" dirty="0"/>
              <a:t>Skills………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B247254-2B5D-A8C4-C60E-351A38E3A6FF}"/>
              </a:ext>
            </a:extLst>
          </p:cNvPr>
          <p:cNvSpPr txBox="1"/>
          <p:nvPr/>
        </p:nvSpPr>
        <p:spPr>
          <a:xfrm>
            <a:off x="1043608" y="1268760"/>
            <a:ext cx="561662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dirty="0">
                <a:latin typeface="+mn-lt"/>
              </a:rPr>
              <a:t>Active listening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dirty="0">
                <a:latin typeface="+mn-lt"/>
              </a:rPr>
              <a:t>Communication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dirty="0">
                <a:latin typeface="+mn-lt"/>
              </a:rPr>
              <a:t>Computer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dirty="0">
                <a:latin typeface="+mn-lt"/>
              </a:rPr>
              <a:t>Leadership skills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dirty="0">
                <a:latin typeface="+mn-lt"/>
              </a:rPr>
              <a:t>Problem solving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dirty="0">
                <a:latin typeface="+mn-lt"/>
              </a:rPr>
              <a:t>Time management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dirty="0">
                <a:latin typeface="+mn-lt"/>
              </a:rPr>
              <a:t>Attention to detail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dirty="0">
                <a:latin typeface="+mn-lt"/>
              </a:rPr>
              <a:t>Flexible/adaptable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dirty="0">
                <a:latin typeface="+mn-lt"/>
              </a:rPr>
              <a:t>Team work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dirty="0">
                <a:latin typeface="+mn-lt"/>
              </a:rPr>
              <a:t>Able to use own initiative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dirty="0">
                <a:latin typeface="+mn-lt"/>
              </a:rPr>
              <a:t>Works well under pressure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dirty="0">
                <a:latin typeface="+mn-lt"/>
              </a:rPr>
              <a:t>Speaks other languages fluently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dirty="0">
                <a:latin typeface="+mn-lt"/>
              </a:rPr>
              <a:t>Networking  </a:t>
            </a:r>
            <a:endParaRPr lang="en-GB" dirty="0">
              <a:latin typeface="+mn-l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>
            <a:extLst>
              <a:ext uri="{FF2B5EF4-FFF2-40B4-BE49-F238E27FC236}">
                <a16:creationId xmlns:a16="http://schemas.microsoft.com/office/drawing/2014/main" id="{77F88008-06AD-41A3-A568-84D7468AB68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90600" y="0"/>
            <a:ext cx="7772400" cy="908050"/>
          </a:xfrm>
        </p:spPr>
        <p:txBody>
          <a:bodyPr/>
          <a:lstStyle/>
          <a:p>
            <a:r>
              <a:rPr lang="en-GB" altLang="en-US" dirty="0"/>
              <a:t>National Careers website…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ACBB3AA-DD85-D707-2761-C89ECB41CC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4C280EC-8700-81B0-D9F6-305CBA57B90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799" t="21466" r="27690" b="12717"/>
          <a:stretch/>
        </p:blipFill>
        <p:spPr>
          <a:xfrm>
            <a:off x="801080" y="692696"/>
            <a:ext cx="7541840" cy="6003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1047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275DC75-26D2-3768-41A2-8D7E1261CF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8696" y="0"/>
            <a:ext cx="706660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9567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C4C93F2-1840-22B4-5F46-B4C5069C43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4097" y="0"/>
            <a:ext cx="58958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4981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>
            <a:extLst>
              <a:ext uri="{FF2B5EF4-FFF2-40B4-BE49-F238E27FC236}">
                <a16:creationId xmlns:a16="http://schemas.microsoft.com/office/drawing/2014/main" id="{FDDD425B-4C2F-4DA2-BF34-057E601998F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90600" y="260350"/>
            <a:ext cx="7772400" cy="1081088"/>
          </a:xfrm>
        </p:spPr>
        <p:txBody>
          <a:bodyPr/>
          <a:lstStyle/>
          <a:p>
            <a:r>
              <a:rPr lang="en-GB" altLang="en-US" sz="3200" dirty="0"/>
              <a:t>Work History…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2A510B-EE89-4AD2-866E-4B72944BEE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0600" y="1484313"/>
            <a:ext cx="7772400" cy="4752975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en-GB" b="1" i="1" dirty="0"/>
              <a:t>Cleaner	Initial Cleaning Services	2020-2023</a:t>
            </a:r>
          </a:p>
          <a:p>
            <a:pPr marL="0" indent="0">
              <a:buFontTx/>
              <a:buNone/>
              <a:defRPr/>
            </a:pPr>
            <a:endParaRPr lang="en-GB" sz="1100" dirty="0"/>
          </a:p>
          <a:p>
            <a:pPr marL="0" indent="0">
              <a:buFontTx/>
              <a:buNone/>
              <a:defRPr/>
            </a:pPr>
            <a:r>
              <a:rPr lang="en-GB" dirty="0"/>
              <a:t>Achievements</a:t>
            </a:r>
          </a:p>
          <a:p>
            <a:pPr>
              <a:defRPr/>
            </a:pPr>
            <a:r>
              <a:rPr lang="en-GB" dirty="0"/>
              <a:t>Given key holder responsibilities</a:t>
            </a:r>
          </a:p>
          <a:p>
            <a:pPr>
              <a:defRPr/>
            </a:pPr>
            <a:r>
              <a:rPr lang="en-GB" dirty="0"/>
              <a:t>Completed COSHH &amp; buffing machine training</a:t>
            </a:r>
          </a:p>
          <a:p>
            <a:pPr>
              <a:defRPr/>
            </a:pPr>
            <a:r>
              <a:rPr lang="en-GB" dirty="0"/>
              <a:t>Promoted to supervisory position</a:t>
            </a:r>
          </a:p>
          <a:p>
            <a:pPr>
              <a:defRPr/>
            </a:pPr>
            <a:r>
              <a:rPr lang="en-GB" dirty="0"/>
              <a:t>Completed all work within tight deadlines</a:t>
            </a:r>
          </a:p>
          <a:p>
            <a:pPr marL="0" indent="0">
              <a:buFontTx/>
              <a:buNone/>
              <a:defRPr/>
            </a:pPr>
            <a:endParaRPr lang="en-GB" sz="1100" dirty="0"/>
          </a:p>
          <a:p>
            <a:pPr marL="0" indent="0">
              <a:buFontTx/>
              <a:buNone/>
              <a:defRPr/>
            </a:pPr>
            <a:r>
              <a:rPr lang="en-GB" dirty="0"/>
              <a:t>Responsibilities included emptying bins, cleaning toilets, dusting and polishing, hoovering, operating a buffing machine and locking up the site at the end of the shift.</a:t>
            </a:r>
          </a:p>
          <a:p>
            <a:pPr>
              <a:defRPr/>
            </a:pPr>
            <a:endParaRPr lang="en-GB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1538"/>
    </mc:Choice>
    <mc:Fallback xmlns="">
      <p:transition spd="slow" advTm="91538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CCD218-A272-4C84-80D9-60CBFEF27B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550" y="692150"/>
            <a:ext cx="7772400" cy="5473700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en-GB" b="1" i="1" dirty="0"/>
              <a:t>Retail Assistant</a:t>
            </a:r>
          </a:p>
          <a:p>
            <a:pPr marL="0" indent="0">
              <a:buFontTx/>
              <a:buNone/>
              <a:defRPr/>
            </a:pPr>
            <a:r>
              <a:rPr lang="en-GB" dirty="0"/>
              <a:t>HMV		2014 to current</a:t>
            </a:r>
          </a:p>
          <a:p>
            <a:pPr marL="0" indent="0">
              <a:buFontTx/>
              <a:buNone/>
              <a:defRPr/>
            </a:pPr>
            <a:r>
              <a:rPr lang="en-GB" dirty="0"/>
              <a:t>Homebase	2011 to 2014</a:t>
            </a:r>
          </a:p>
          <a:p>
            <a:pPr marL="0" indent="0">
              <a:buFontTx/>
              <a:buNone/>
              <a:defRPr/>
            </a:pPr>
            <a:r>
              <a:rPr lang="en-GB" dirty="0"/>
              <a:t>Burtons	2006 to 2010</a:t>
            </a:r>
          </a:p>
          <a:p>
            <a:pPr marL="0" indent="0">
              <a:buFontTx/>
              <a:buNone/>
              <a:defRPr/>
            </a:pPr>
            <a:r>
              <a:rPr lang="en-GB" dirty="0"/>
              <a:t>Debenhams	2003 to 2006</a:t>
            </a:r>
          </a:p>
          <a:p>
            <a:pPr marL="0" indent="0">
              <a:buFontTx/>
              <a:buNone/>
              <a:defRPr/>
            </a:pPr>
            <a:endParaRPr lang="en-GB" sz="1100" dirty="0"/>
          </a:p>
          <a:p>
            <a:pPr marL="0" indent="0">
              <a:buFontTx/>
              <a:buNone/>
              <a:defRPr/>
            </a:pPr>
            <a:r>
              <a:rPr lang="en-GB" dirty="0"/>
              <a:t>Achievements</a:t>
            </a:r>
          </a:p>
          <a:p>
            <a:pPr>
              <a:defRPr/>
            </a:pPr>
            <a:r>
              <a:rPr lang="en-GB" dirty="0"/>
              <a:t>Promoted to deputy manager at HMV</a:t>
            </a:r>
          </a:p>
          <a:p>
            <a:pPr>
              <a:defRPr/>
            </a:pPr>
            <a:r>
              <a:rPr lang="en-GB" dirty="0"/>
              <a:t>Gained employee of the year at Homebase</a:t>
            </a:r>
          </a:p>
          <a:p>
            <a:pPr marL="0" indent="0">
              <a:buFontTx/>
              <a:buNone/>
              <a:defRPr/>
            </a:pPr>
            <a:endParaRPr lang="en-GB" sz="1100" dirty="0"/>
          </a:p>
          <a:p>
            <a:pPr marL="0" indent="0">
              <a:buFontTx/>
              <a:buNone/>
              <a:defRPr/>
            </a:pPr>
            <a:r>
              <a:rPr lang="en-GB" dirty="0"/>
              <a:t>Responsibilities – dealing with customers, operating the tills, cash handling, pricing up and displaying goods, organising staff rotas, etc.</a:t>
            </a:r>
          </a:p>
          <a:p>
            <a:pPr>
              <a:defRPr/>
            </a:pPr>
            <a:endParaRPr lang="en-GB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635"/>
    </mc:Choice>
    <mc:Fallback xmlns="">
      <p:transition spd="slow" advTm="32635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D0595A7-F941-744E-E791-9965E84218D9}"/>
              </a:ext>
            </a:extLst>
          </p:cNvPr>
          <p:cNvSpPr txBox="1">
            <a:spLocks noChangeArrowheads="1"/>
          </p:cNvSpPr>
          <p:nvPr/>
        </p:nvSpPr>
        <p:spPr>
          <a:xfrm>
            <a:off x="990600" y="2533650"/>
            <a:ext cx="7772400" cy="2624138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700">
                <a:solidFill>
                  <a:srgbClr val="8C0052"/>
                </a:solidFill>
                <a:latin typeface="+mj-lt"/>
                <a:ea typeface="MS PGothic" panose="020B0600070205080204" pitchFamily="34" charset="-128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700">
                <a:solidFill>
                  <a:srgbClr val="8C0052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700">
                <a:solidFill>
                  <a:srgbClr val="8C0052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700">
                <a:solidFill>
                  <a:srgbClr val="8C0052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700">
                <a:solidFill>
                  <a:srgbClr val="8C0052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342900" algn="l" rtl="0" eaLnBrk="1" fontAlgn="base" hangingPunct="1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2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685800" algn="l" rtl="0" eaLnBrk="1" fontAlgn="base" hangingPunct="1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2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028700" algn="l" rtl="0" eaLnBrk="1" fontAlgn="base" hangingPunct="1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2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2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ctr">
              <a:defRPr/>
            </a:pPr>
            <a:r>
              <a:rPr lang="en-GB" altLang="en-US" sz="6000" b="1" kern="0" dirty="0"/>
              <a:t>Housekeeping</a:t>
            </a:r>
          </a:p>
        </p:txBody>
      </p:sp>
      <p:pic>
        <p:nvPicPr>
          <p:cNvPr id="6147" name="Picture 4">
            <a:extLst>
              <a:ext uri="{FF2B5EF4-FFF2-40B4-BE49-F238E27FC236}">
                <a16:creationId xmlns:a16="http://schemas.microsoft.com/office/drawing/2014/main" id="{E2205F03-ACD2-1B09-1E2D-1E8FEFD344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6513" y="327025"/>
            <a:ext cx="2006600" cy="172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5">
            <a:extLst>
              <a:ext uri="{FF2B5EF4-FFF2-40B4-BE49-F238E27FC236}">
                <a16:creationId xmlns:a16="http://schemas.microsoft.com/office/drawing/2014/main" id="{47D35099-290A-AFAA-FD5A-A8C1F2BF73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813" y="3136900"/>
            <a:ext cx="1852612" cy="185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2" descr="5 Simple Ways to Gain Respect | Inc.com">
            <a:extLst>
              <a:ext uri="{FF2B5EF4-FFF2-40B4-BE49-F238E27FC236}">
                <a16:creationId xmlns:a16="http://schemas.microsoft.com/office/drawing/2014/main" id="{6C9E253B-F148-84DB-7CA1-D38E80EAFC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3175" y="733425"/>
            <a:ext cx="2286000" cy="154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8">
            <a:extLst>
              <a:ext uri="{FF2B5EF4-FFF2-40B4-BE49-F238E27FC236}">
                <a16:creationId xmlns:a16="http://schemas.microsoft.com/office/drawing/2014/main" id="{AF1EDA8F-7416-C169-319B-0B2165AB7D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5788" y="3810000"/>
            <a:ext cx="21463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2">
            <a:extLst>
              <a:ext uri="{FF2B5EF4-FFF2-40B4-BE49-F238E27FC236}">
                <a16:creationId xmlns:a16="http://schemas.microsoft.com/office/drawing/2014/main" id="{F72B92E2-A692-D865-3D9D-62D9CEFD37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7763" y="1527175"/>
            <a:ext cx="1657350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2" descr="PubNub is pleased to announce we are GDPR Compliant! | PubNub">
            <a:extLst>
              <a:ext uri="{FF2B5EF4-FFF2-40B4-BE49-F238E27FC236}">
                <a16:creationId xmlns:a16="http://schemas.microsoft.com/office/drawing/2014/main" id="{06269BE5-5C66-BB35-758B-F28FD7EDBA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79" t="6255" r="32265" b="12605"/>
          <a:stretch>
            <a:fillRect/>
          </a:stretch>
        </p:blipFill>
        <p:spPr bwMode="auto">
          <a:xfrm>
            <a:off x="2098675" y="4759325"/>
            <a:ext cx="1489075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3" name="Picture 2" descr="Education and Skills Funding Agency (ESFA) - Local Offer">
            <a:extLst>
              <a:ext uri="{FF2B5EF4-FFF2-40B4-BE49-F238E27FC236}">
                <a16:creationId xmlns:a16="http://schemas.microsoft.com/office/drawing/2014/main" id="{033D4CC6-1C75-CC6D-C5C8-1FD6C99CE7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0313" y="3846513"/>
            <a:ext cx="1603375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4" name="Picture 4" descr="Safeguarding | St Thomas More Roman Catholic College">
            <a:extLst>
              <a:ext uri="{FF2B5EF4-FFF2-40B4-BE49-F238E27FC236}">
                <a16:creationId xmlns:a16="http://schemas.microsoft.com/office/drawing/2014/main" id="{F106E0D8-4E1A-FFAC-D77C-69A4D8F4C9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63233">
            <a:off x="5969000" y="822325"/>
            <a:ext cx="1657350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>
            <a:extLst>
              <a:ext uri="{FF2B5EF4-FFF2-40B4-BE49-F238E27FC236}">
                <a16:creationId xmlns:a16="http://schemas.microsoft.com/office/drawing/2014/main" id="{B6C6CE8D-21F1-4D37-A3F4-F401C0C85A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90600" y="476250"/>
            <a:ext cx="7772400" cy="1143000"/>
          </a:xfrm>
        </p:spPr>
        <p:txBody>
          <a:bodyPr/>
          <a:lstStyle/>
          <a:p>
            <a:r>
              <a:rPr lang="en-GB" altLang="en-US" dirty="0"/>
              <a:t>Education/Training…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8BAC19-0FE3-45D0-AE52-7DF227787F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0600" y="1844675"/>
            <a:ext cx="7772400" cy="3889375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en-GB" sz="2800" b="1" i="1" dirty="0"/>
              <a:t>Qualifications:</a:t>
            </a:r>
            <a:r>
              <a:rPr lang="en-GB" sz="2800" dirty="0"/>
              <a:t> GCSE, NVQ, A levels, Degree</a:t>
            </a:r>
          </a:p>
          <a:p>
            <a:pPr marL="0" indent="0">
              <a:buFontTx/>
              <a:buNone/>
              <a:defRPr/>
            </a:pPr>
            <a:endParaRPr lang="en-GB" sz="2800" dirty="0"/>
          </a:p>
          <a:p>
            <a:pPr marL="0" indent="0">
              <a:buFontTx/>
              <a:buNone/>
              <a:defRPr/>
            </a:pPr>
            <a:r>
              <a:rPr lang="en-GB" sz="2800" b="1" i="1" dirty="0"/>
              <a:t>Certificates:</a:t>
            </a:r>
            <a:r>
              <a:rPr lang="en-GB" sz="2800" dirty="0"/>
              <a:t> e.g. CSCS card, Fork Lift Licence, Food Hygiene, Health &amp; Safety Certificate</a:t>
            </a:r>
          </a:p>
          <a:p>
            <a:pPr marL="0" indent="0">
              <a:buFontTx/>
              <a:buNone/>
              <a:defRPr/>
            </a:pPr>
            <a:endParaRPr lang="en-GB" sz="2800" dirty="0"/>
          </a:p>
          <a:p>
            <a:pPr marL="0" indent="0">
              <a:buFontTx/>
              <a:buNone/>
              <a:defRPr/>
            </a:pPr>
            <a:r>
              <a:rPr lang="en-GB" sz="2800" b="1" i="1" dirty="0"/>
              <a:t>Professional Development: </a:t>
            </a:r>
            <a:r>
              <a:rPr lang="en-GB" sz="2800" dirty="0"/>
              <a:t>e.g. Till training</a:t>
            </a:r>
          </a:p>
          <a:p>
            <a:pPr>
              <a:defRPr/>
            </a:pPr>
            <a:endParaRPr lang="en-GB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192"/>
    </mc:Choice>
    <mc:Fallback xmlns="">
      <p:transition spd="slow" advTm="37192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4100BB74-1A4C-433A-AFED-793DEB7846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90600" y="476250"/>
            <a:ext cx="7772400" cy="1143000"/>
          </a:xfrm>
        </p:spPr>
        <p:txBody>
          <a:bodyPr/>
          <a:lstStyle/>
          <a:p>
            <a:r>
              <a:rPr lang="en-GB" altLang="en-US" dirty="0"/>
              <a:t>Interests…</a:t>
            </a:r>
          </a:p>
        </p:txBody>
      </p:sp>
      <p:sp>
        <p:nvSpPr>
          <p:cNvPr id="17411" name="Content Placeholder 2">
            <a:extLst>
              <a:ext uri="{FF2B5EF4-FFF2-40B4-BE49-F238E27FC236}">
                <a16:creationId xmlns:a16="http://schemas.microsoft.com/office/drawing/2014/main" id="{B299E126-E47A-405E-A498-751B5967C48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90600" y="1916113"/>
            <a:ext cx="7772400" cy="4484687"/>
          </a:xfrm>
        </p:spPr>
        <p:txBody>
          <a:bodyPr/>
          <a:lstStyle/>
          <a:p>
            <a:endParaRPr lang="en-GB" altLang="en-US" sz="2800" dirty="0"/>
          </a:p>
          <a:p>
            <a:r>
              <a:rPr lang="en-GB" altLang="en-US" sz="2800" dirty="0"/>
              <a:t>Can demonstrate suitability for a job</a:t>
            </a:r>
          </a:p>
          <a:p>
            <a:r>
              <a:rPr lang="en-GB" altLang="en-US" sz="2800" dirty="0"/>
              <a:t>Can be used as an ice breaker in a job interview</a:t>
            </a:r>
          </a:p>
          <a:p>
            <a:r>
              <a:rPr lang="en-GB" altLang="en-US" sz="2800" dirty="0"/>
              <a:t>Avoid words like: ‘socialising’/‘gaming’</a:t>
            </a:r>
          </a:p>
          <a:p>
            <a:r>
              <a:rPr lang="en-GB" altLang="en-US" sz="2800" dirty="0"/>
              <a:t>Avoid topics that are controversial </a:t>
            </a:r>
          </a:p>
          <a:p>
            <a:endParaRPr lang="en-GB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5162"/>
    </mc:Choice>
    <mc:Fallback xmlns="">
      <p:transition spd="slow" advTm="75162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>
            <a:extLst>
              <a:ext uri="{FF2B5EF4-FFF2-40B4-BE49-F238E27FC236}">
                <a16:creationId xmlns:a16="http://schemas.microsoft.com/office/drawing/2014/main" id="{FC77BFB9-5137-4A01-B22E-B687EF53129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90600" y="620713"/>
            <a:ext cx="7772400" cy="1143000"/>
          </a:xfrm>
        </p:spPr>
        <p:txBody>
          <a:bodyPr/>
          <a:lstStyle/>
          <a:p>
            <a:r>
              <a:rPr lang="en-GB" altLang="en-US" dirty="0"/>
              <a:t>References…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26B734-159B-459A-AEED-3458C7F63A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3" y="2057400"/>
            <a:ext cx="8078787" cy="4343400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en-GB" sz="2800" dirty="0"/>
              <a:t>Three options:</a:t>
            </a:r>
          </a:p>
          <a:p>
            <a:pPr>
              <a:defRPr/>
            </a:pPr>
            <a:r>
              <a:rPr lang="en-GB" sz="2800" dirty="0"/>
              <a:t>To leave out – employers expect them anyway</a:t>
            </a:r>
          </a:p>
          <a:p>
            <a:pPr>
              <a:defRPr/>
            </a:pPr>
            <a:r>
              <a:rPr lang="en-GB" sz="2800" dirty="0"/>
              <a:t>Listing references and contact details, as long as you have their permission to do so</a:t>
            </a:r>
          </a:p>
          <a:p>
            <a:pPr>
              <a:defRPr/>
            </a:pPr>
            <a:r>
              <a:rPr lang="en-GB" sz="2800" b="1" i="1" dirty="0"/>
              <a:t>References available on request or at interview</a:t>
            </a:r>
          </a:p>
          <a:p>
            <a:pPr marL="0" indent="0">
              <a:buFontTx/>
              <a:buNone/>
              <a:defRPr/>
            </a:pPr>
            <a:endParaRPr lang="en-GB" sz="3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231"/>
    </mc:Choice>
    <mc:Fallback xmlns="">
      <p:transition spd="slow" advTm="34231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>
            <a:extLst>
              <a:ext uri="{FF2B5EF4-FFF2-40B4-BE49-F238E27FC236}">
                <a16:creationId xmlns:a16="http://schemas.microsoft.com/office/drawing/2014/main" id="{C3CC8E3B-0757-4165-8B8B-190EE6B5637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79488" y="549275"/>
            <a:ext cx="7772400" cy="1223963"/>
          </a:xfrm>
        </p:spPr>
        <p:txBody>
          <a:bodyPr/>
          <a:lstStyle/>
          <a:p>
            <a:r>
              <a:rPr lang="en-GB" altLang="en-US" i="1" dirty="0"/>
              <a:t>Employers’ “Top 5 CV mistakes to avoid”</a:t>
            </a:r>
            <a:endParaRPr lang="en-GB" alt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5342E7-8ACA-4705-B057-70B474F3C3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9488" y="1916113"/>
            <a:ext cx="7772400" cy="3971925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en-GB" altLang="en-US" sz="3200" dirty="0"/>
              <a:t>1. Typing errors, poor spelling and grammar</a:t>
            </a:r>
          </a:p>
          <a:p>
            <a:pPr marL="0" indent="0">
              <a:buFontTx/>
              <a:buNone/>
              <a:defRPr/>
            </a:pPr>
            <a:r>
              <a:rPr lang="en-GB" altLang="en-US" sz="3200" dirty="0"/>
              <a:t>2. Listing duties instead of individual      achievements </a:t>
            </a:r>
          </a:p>
          <a:p>
            <a:pPr marL="0" indent="0">
              <a:buFontTx/>
              <a:buNone/>
              <a:defRPr/>
            </a:pPr>
            <a:r>
              <a:rPr lang="en-GB" altLang="en-US" sz="3200" dirty="0"/>
              <a:t>3. Not tailoring your CV to match the job</a:t>
            </a:r>
          </a:p>
          <a:p>
            <a:pPr marL="0" indent="0">
              <a:buFontTx/>
              <a:buNone/>
              <a:defRPr/>
            </a:pPr>
            <a:r>
              <a:rPr lang="en-GB" altLang="en-US" sz="3200" dirty="0"/>
              <a:t>4. Visually unappealing and difficult to read</a:t>
            </a:r>
          </a:p>
          <a:p>
            <a:pPr marL="0" indent="0">
              <a:buFontTx/>
              <a:buNone/>
              <a:defRPr/>
            </a:pPr>
            <a:r>
              <a:rPr lang="en-GB" altLang="en-US" sz="3200" dirty="0"/>
              <a:t>5. Too long or too short</a:t>
            </a:r>
          </a:p>
          <a:p>
            <a:pPr>
              <a:defRPr/>
            </a:pPr>
            <a:endParaRPr lang="en-GB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3724"/>
    </mc:Choice>
    <mc:Fallback xmlns="">
      <p:transition spd="slow" advTm="73724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>
          <a:xfrm>
            <a:off x="990600" y="332656"/>
            <a:ext cx="7772400" cy="1143000"/>
          </a:xfrm>
        </p:spPr>
        <p:txBody>
          <a:bodyPr/>
          <a:lstStyle/>
          <a:p>
            <a:r>
              <a:rPr lang="en-GB" altLang="en-US" dirty="0"/>
              <a:t>Popular interview questions…</a:t>
            </a:r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>
          <a:xfrm>
            <a:off x="1039504" y="1475656"/>
            <a:ext cx="7935912" cy="4114800"/>
          </a:xfrm>
        </p:spPr>
        <p:txBody>
          <a:bodyPr/>
          <a:lstStyle/>
          <a:p>
            <a:r>
              <a:rPr lang="en-GB" altLang="en-US" sz="3200" dirty="0"/>
              <a:t>Tell me about yourself…</a:t>
            </a:r>
          </a:p>
          <a:p>
            <a:r>
              <a:rPr lang="en-GB" altLang="en-US" sz="3200" dirty="0"/>
              <a:t>What do you know about this company?</a:t>
            </a:r>
          </a:p>
          <a:p>
            <a:r>
              <a:rPr lang="en-GB" altLang="en-US" sz="3200" dirty="0"/>
              <a:t>Where do you see yourself in five years time?</a:t>
            </a:r>
          </a:p>
          <a:p>
            <a:r>
              <a:rPr lang="en-GB" altLang="en-US" sz="3200" dirty="0"/>
              <a:t>What are your top three strengths?</a:t>
            </a:r>
          </a:p>
          <a:p>
            <a:r>
              <a:rPr lang="en-GB" altLang="en-US" sz="3200" dirty="0"/>
              <a:t>What is your main weakness or area for development?</a:t>
            </a:r>
          </a:p>
          <a:p>
            <a:r>
              <a:rPr lang="en-GB" altLang="en-US" sz="3200" dirty="0"/>
              <a:t>Do you have any questions</a:t>
            </a:r>
          </a:p>
          <a:p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4822783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71FC45-87D0-4CD6-82CF-5F6B78F7DB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600" y="2060848"/>
            <a:ext cx="7772400" cy="1224136"/>
          </a:xfrm>
        </p:spPr>
        <p:txBody>
          <a:bodyPr/>
          <a:lstStyle/>
          <a:p>
            <a:r>
              <a:rPr lang="en-GB" dirty="0"/>
              <a:t>Thank you for listening </a:t>
            </a:r>
            <a:r>
              <a:rPr lang="en-GB" dirty="0">
                <a:sym typeface="Wingdings" panose="05000000000000000000" pitchFamily="2" charset="2"/>
              </a:rPr>
              <a:t> 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7447BB-6EF1-4C3C-899B-68C645CC2E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0600" y="2996952"/>
            <a:ext cx="7772400" cy="3403848"/>
          </a:xfrm>
        </p:spPr>
        <p:txBody>
          <a:bodyPr/>
          <a:lstStyle/>
          <a:p>
            <a:pPr marL="0" indent="0">
              <a:buNone/>
            </a:pPr>
            <a:endParaRPr lang="en-GB" sz="2800" dirty="0"/>
          </a:p>
          <a:p>
            <a:pPr marL="0" indent="0">
              <a:buNone/>
            </a:pPr>
            <a:r>
              <a:rPr lang="en-GB" dirty="0"/>
              <a:t>Please now complete our forms. </a:t>
            </a:r>
          </a:p>
        </p:txBody>
      </p:sp>
    </p:spTree>
    <p:extLst>
      <p:ext uri="{BB962C8B-B14F-4D97-AF65-F5344CB8AC3E}">
        <p14:creationId xmlns:p14="http://schemas.microsoft.com/office/powerpoint/2010/main" val="8715337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1">
            <a:extLst>
              <a:ext uri="{FF2B5EF4-FFF2-40B4-BE49-F238E27FC236}">
                <a16:creationId xmlns:a16="http://schemas.microsoft.com/office/drawing/2014/main" id="{1B1BC744-1B9F-4906-A3B3-5EA685B6F0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155"/>
    </mc:Choice>
    <mc:Fallback xmlns="">
      <p:transition spd="slow" advTm="16155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Box 57">
            <a:extLst>
              <a:ext uri="{FF2B5EF4-FFF2-40B4-BE49-F238E27FC236}">
                <a16:creationId xmlns:a16="http://schemas.microsoft.com/office/drawing/2014/main" id="{A4981D03-6843-A931-3600-39C5EE20A639}"/>
              </a:ext>
            </a:extLst>
          </p:cNvPr>
          <p:cNvSpPr txBox="1"/>
          <p:nvPr/>
        </p:nvSpPr>
        <p:spPr>
          <a:xfrm>
            <a:off x="1" y="235332"/>
            <a:ext cx="9143999" cy="18595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52388">
              <a:lnSpc>
                <a:spcPct val="108000"/>
              </a:lnSpc>
              <a:spcBef>
                <a:spcPts val="1005"/>
              </a:spcBef>
            </a:pPr>
            <a:endParaRPr lang="en-US" sz="1400" spc="-8" dirty="0">
              <a:latin typeface="Bliss 2 Regular"/>
              <a:ea typeface="Calibri" panose="020F0502020204030204" pitchFamily="34" charset="0"/>
            </a:endParaRPr>
          </a:p>
          <a:p>
            <a:pPr marL="52388">
              <a:lnSpc>
                <a:spcPct val="108000"/>
              </a:lnSpc>
              <a:spcBef>
                <a:spcPts val="1005"/>
              </a:spcBef>
            </a:pPr>
            <a:r>
              <a:rPr lang="en-US" sz="1400" spc="-8" dirty="0">
                <a:latin typeface="Bliss 2 Regular"/>
                <a:ea typeface="Calibri" panose="020F0502020204030204" pitchFamily="34" charset="0"/>
              </a:rPr>
              <a:t>The</a:t>
            </a:r>
            <a:r>
              <a:rPr lang="en-US" sz="1400" spc="-45" dirty="0">
                <a:latin typeface="Bliss 2 Regular"/>
                <a:ea typeface="Calibri" panose="020F0502020204030204" pitchFamily="34" charset="0"/>
              </a:rPr>
              <a:t> </a:t>
            </a:r>
            <a:r>
              <a:rPr lang="en-US" sz="1400" spc="-8" dirty="0">
                <a:latin typeface="Bliss 2 Regular"/>
                <a:ea typeface="Calibri" panose="020F0502020204030204" pitchFamily="34" charset="0"/>
              </a:rPr>
              <a:t>National</a:t>
            </a:r>
            <a:r>
              <a:rPr lang="en-US" sz="1400" spc="-45" dirty="0">
                <a:latin typeface="Bliss 2 Regular"/>
                <a:ea typeface="Calibri" panose="020F0502020204030204" pitchFamily="34" charset="0"/>
              </a:rPr>
              <a:t> </a:t>
            </a:r>
            <a:r>
              <a:rPr lang="en-US" sz="1400" spc="-8" dirty="0">
                <a:latin typeface="Bliss 2 Regular"/>
                <a:ea typeface="Calibri" panose="020F0502020204030204" pitchFamily="34" charset="0"/>
              </a:rPr>
              <a:t>Careers</a:t>
            </a:r>
            <a:r>
              <a:rPr lang="en-US" sz="1400" spc="-41" dirty="0">
                <a:latin typeface="Bliss 2 Regular"/>
                <a:ea typeface="Calibri" panose="020F0502020204030204" pitchFamily="34" charset="0"/>
              </a:rPr>
              <a:t> </a:t>
            </a:r>
            <a:r>
              <a:rPr lang="en-US" sz="1400" spc="-8" dirty="0">
                <a:latin typeface="Bliss 2 Regular"/>
                <a:ea typeface="Calibri" panose="020F0502020204030204" pitchFamily="34" charset="0"/>
              </a:rPr>
              <a:t>Service</a:t>
            </a:r>
            <a:r>
              <a:rPr lang="en-US" sz="1400" spc="-45" dirty="0">
                <a:latin typeface="Bliss 2 Regular"/>
                <a:ea typeface="Calibri" panose="020F0502020204030204" pitchFamily="34" charset="0"/>
              </a:rPr>
              <a:t> </a:t>
            </a:r>
            <a:r>
              <a:rPr lang="en-US" sz="1400" spc="-8" dirty="0">
                <a:latin typeface="Bliss 2 Regular"/>
                <a:ea typeface="Calibri" panose="020F0502020204030204" pitchFamily="34" charset="0"/>
              </a:rPr>
              <a:t>is</a:t>
            </a:r>
            <a:r>
              <a:rPr lang="en-US" sz="1400" spc="-38" dirty="0">
                <a:latin typeface="Bliss 2 Regular"/>
                <a:ea typeface="Calibri" panose="020F0502020204030204" pitchFamily="34" charset="0"/>
              </a:rPr>
              <a:t> </a:t>
            </a:r>
            <a:r>
              <a:rPr lang="en-US" sz="1400" spc="-8" dirty="0">
                <a:latin typeface="Bliss 2 Regular"/>
                <a:ea typeface="Calibri" panose="020F0502020204030204" pitchFamily="34" charset="0"/>
              </a:rPr>
              <a:t>a</a:t>
            </a:r>
            <a:r>
              <a:rPr lang="en-US" sz="1400" spc="-45" dirty="0">
                <a:latin typeface="Bliss 2 Regular"/>
                <a:ea typeface="Calibri" panose="020F0502020204030204" pitchFamily="34" charset="0"/>
              </a:rPr>
              <a:t> </a:t>
            </a:r>
            <a:r>
              <a:rPr lang="en-US" sz="1400" spc="-8" dirty="0">
                <a:latin typeface="Bliss 2 Regular"/>
                <a:ea typeface="Calibri" panose="020F0502020204030204" pitchFamily="34" charset="0"/>
              </a:rPr>
              <a:t>free,</a:t>
            </a:r>
            <a:r>
              <a:rPr lang="en-US" sz="1400" spc="-34" dirty="0">
                <a:latin typeface="Bliss 2 Regular"/>
                <a:ea typeface="Calibri" panose="020F0502020204030204" pitchFamily="34" charset="0"/>
              </a:rPr>
              <a:t> </a:t>
            </a:r>
            <a:r>
              <a:rPr lang="en-US" sz="1400" spc="-8" dirty="0">
                <a:latin typeface="Bliss 2 Regular"/>
                <a:ea typeface="Calibri" panose="020F0502020204030204" pitchFamily="34" charset="0"/>
              </a:rPr>
              <a:t>impartial,</a:t>
            </a:r>
            <a:r>
              <a:rPr lang="en-US" sz="1400" spc="-34" dirty="0">
                <a:latin typeface="Bliss 2 Regular"/>
                <a:ea typeface="Calibri" panose="020F0502020204030204" pitchFamily="34" charset="0"/>
              </a:rPr>
              <a:t> </a:t>
            </a:r>
            <a:r>
              <a:rPr lang="en-US" sz="1400" spc="-8" dirty="0">
                <a:latin typeface="Bliss 2 Regular"/>
                <a:ea typeface="Calibri" panose="020F0502020204030204" pitchFamily="34" charset="0"/>
              </a:rPr>
              <a:t>and</a:t>
            </a:r>
            <a:r>
              <a:rPr lang="en-US" sz="1400" spc="-34" dirty="0">
                <a:latin typeface="Bliss 2 Regular"/>
                <a:ea typeface="Calibri" panose="020F0502020204030204" pitchFamily="34" charset="0"/>
              </a:rPr>
              <a:t> </a:t>
            </a:r>
            <a:r>
              <a:rPr lang="en-US" sz="1400" spc="-8" dirty="0">
                <a:latin typeface="Bliss 2 Regular"/>
                <a:ea typeface="Calibri" panose="020F0502020204030204" pitchFamily="34" charset="0"/>
              </a:rPr>
              <a:t>high-quality</a:t>
            </a:r>
            <a:r>
              <a:rPr lang="en-US" sz="1400" spc="-34" dirty="0">
                <a:latin typeface="Bliss 2 Regular"/>
                <a:ea typeface="Calibri" panose="020F0502020204030204" pitchFamily="34" charset="0"/>
              </a:rPr>
              <a:t> </a:t>
            </a:r>
            <a:r>
              <a:rPr lang="en-US" sz="1400" spc="-8" dirty="0">
                <a:latin typeface="Bliss 2 Regular"/>
                <a:ea typeface="Calibri" panose="020F0502020204030204" pitchFamily="34" charset="0"/>
              </a:rPr>
              <a:t>professional</a:t>
            </a:r>
            <a:r>
              <a:rPr lang="en-US" sz="1400" spc="-34" dirty="0">
                <a:latin typeface="Bliss 2 Regular"/>
                <a:ea typeface="Calibri" panose="020F0502020204030204" pitchFamily="34" charset="0"/>
              </a:rPr>
              <a:t> </a:t>
            </a:r>
            <a:r>
              <a:rPr lang="en-US" sz="1400" spc="-8" dirty="0">
                <a:latin typeface="Bliss 2 Regular"/>
                <a:ea typeface="Calibri" panose="020F0502020204030204" pitchFamily="34" charset="0"/>
              </a:rPr>
              <a:t>careers</a:t>
            </a:r>
            <a:r>
              <a:rPr lang="en-US" sz="1400" spc="-34" dirty="0">
                <a:latin typeface="Bliss 2 Regular"/>
                <a:ea typeface="Calibri" panose="020F0502020204030204" pitchFamily="34" charset="0"/>
              </a:rPr>
              <a:t> </a:t>
            </a:r>
            <a:r>
              <a:rPr lang="en-US" sz="1400" spc="-8" dirty="0">
                <a:latin typeface="Bliss 2 Regular"/>
                <a:ea typeface="Calibri" panose="020F0502020204030204" pitchFamily="34" charset="0"/>
              </a:rPr>
              <a:t>advice</a:t>
            </a:r>
            <a:r>
              <a:rPr lang="en-US" sz="1400" spc="-34" dirty="0">
                <a:latin typeface="Bliss 2 Regular"/>
                <a:ea typeface="Calibri" panose="020F0502020204030204" pitchFamily="34" charset="0"/>
              </a:rPr>
              <a:t> </a:t>
            </a:r>
            <a:r>
              <a:rPr lang="en-US" sz="1400" spc="-8" dirty="0">
                <a:latin typeface="Bliss 2 Regular"/>
                <a:ea typeface="Calibri" panose="020F0502020204030204" pitchFamily="34" charset="0"/>
              </a:rPr>
              <a:t>and</a:t>
            </a:r>
            <a:r>
              <a:rPr lang="en-US" sz="1400" spc="-34" dirty="0">
                <a:latin typeface="Bliss 2 Regular"/>
                <a:ea typeface="Calibri" panose="020F0502020204030204" pitchFamily="34" charset="0"/>
              </a:rPr>
              <a:t> </a:t>
            </a:r>
            <a:r>
              <a:rPr lang="en-US" sz="1400" spc="-8" dirty="0">
                <a:latin typeface="Bliss 2 Regular"/>
                <a:ea typeface="Calibri" panose="020F0502020204030204" pitchFamily="34" charset="0"/>
              </a:rPr>
              <a:t>guidance </a:t>
            </a:r>
            <a:r>
              <a:rPr lang="en-US" sz="1400" dirty="0">
                <a:latin typeface="Bliss 2 Regular"/>
                <a:ea typeface="Calibri" panose="020F0502020204030204" pitchFamily="34" charset="0"/>
              </a:rPr>
              <a:t>service</a:t>
            </a:r>
            <a:r>
              <a:rPr lang="en-US" sz="1400" spc="-38" dirty="0">
                <a:latin typeface="Bliss 2 Regular"/>
                <a:ea typeface="Calibri" panose="020F0502020204030204" pitchFamily="34" charset="0"/>
              </a:rPr>
              <a:t> </a:t>
            </a:r>
            <a:r>
              <a:rPr lang="en-US" sz="1400" dirty="0">
                <a:latin typeface="Bliss 2 Regular"/>
                <a:ea typeface="Calibri" panose="020F0502020204030204" pitchFamily="34" charset="0"/>
              </a:rPr>
              <a:t>for</a:t>
            </a:r>
            <a:r>
              <a:rPr lang="en-US" sz="1400" spc="-15" dirty="0">
                <a:latin typeface="Bliss 2 Regular"/>
                <a:ea typeface="Calibri" panose="020F0502020204030204" pitchFamily="34" charset="0"/>
              </a:rPr>
              <a:t> </a:t>
            </a:r>
            <a:r>
              <a:rPr lang="en-US" sz="1400" dirty="0">
                <a:latin typeface="Bliss 2 Regular"/>
                <a:ea typeface="Calibri" panose="020F0502020204030204" pitchFamily="34" charset="0"/>
              </a:rPr>
              <a:t>all</a:t>
            </a:r>
            <a:r>
              <a:rPr lang="en-US" sz="1400" spc="-15" dirty="0">
                <a:latin typeface="Bliss 2 Regular"/>
                <a:ea typeface="Calibri" panose="020F0502020204030204" pitchFamily="34" charset="0"/>
              </a:rPr>
              <a:t> </a:t>
            </a:r>
            <a:r>
              <a:rPr lang="en-US" sz="1400" dirty="0">
                <a:latin typeface="Bliss 2 Regular"/>
                <a:ea typeface="Calibri" panose="020F0502020204030204" pitchFamily="34" charset="0"/>
              </a:rPr>
              <a:t>adults</a:t>
            </a:r>
            <a:r>
              <a:rPr lang="en-US" sz="1400" spc="-15" dirty="0">
                <a:latin typeface="Bliss 2 Regular"/>
                <a:ea typeface="Calibri" panose="020F0502020204030204" pitchFamily="34" charset="0"/>
              </a:rPr>
              <a:t> </a:t>
            </a:r>
            <a:r>
              <a:rPr lang="en-US" sz="1400" dirty="0">
                <a:latin typeface="Bliss 2 Regular"/>
                <a:ea typeface="Calibri" panose="020F0502020204030204" pitchFamily="34" charset="0"/>
              </a:rPr>
              <a:t>and</a:t>
            </a:r>
            <a:r>
              <a:rPr lang="en-US" sz="1400" spc="-30" dirty="0">
                <a:latin typeface="Bliss 2 Regular"/>
                <a:ea typeface="Calibri" panose="020F0502020204030204" pitchFamily="34" charset="0"/>
              </a:rPr>
              <a:t> </a:t>
            </a:r>
            <a:r>
              <a:rPr lang="en-US" sz="1400" dirty="0">
                <a:latin typeface="Bliss 2 Regular"/>
                <a:ea typeface="Calibri" panose="020F0502020204030204" pitchFamily="34" charset="0"/>
              </a:rPr>
              <a:t>young</a:t>
            </a:r>
            <a:r>
              <a:rPr lang="en-US" sz="1400" spc="-15" dirty="0">
                <a:latin typeface="Bliss 2 Regular"/>
                <a:ea typeface="Calibri" panose="020F0502020204030204" pitchFamily="34" charset="0"/>
              </a:rPr>
              <a:t> </a:t>
            </a:r>
            <a:r>
              <a:rPr lang="en-US" sz="1400" dirty="0">
                <a:latin typeface="Bliss 2 Regular"/>
                <a:ea typeface="Calibri" panose="020F0502020204030204" pitchFamily="34" charset="0"/>
              </a:rPr>
              <a:t>people</a:t>
            </a:r>
            <a:r>
              <a:rPr lang="en-US" sz="1400" spc="-15" dirty="0">
                <a:latin typeface="Bliss 2 Regular"/>
                <a:ea typeface="Calibri" panose="020F0502020204030204" pitchFamily="34" charset="0"/>
              </a:rPr>
              <a:t> </a:t>
            </a:r>
            <a:r>
              <a:rPr lang="en-US" sz="1400" dirty="0">
                <a:latin typeface="Bliss 2 Regular"/>
                <a:ea typeface="Calibri" panose="020F0502020204030204" pitchFamily="34" charset="0"/>
              </a:rPr>
              <a:t>(over</a:t>
            </a:r>
            <a:r>
              <a:rPr lang="en-US" sz="1400" spc="-15" dirty="0">
                <a:latin typeface="Bliss 2 Regular"/>
                <a:ea typeface="Calibri" panose="020F0502020204030204" pitchFamily="34" charset="0"/>
              </a:rPr>
              <a:t> </a:t>
            </a:r>
            <a:r>
              <a:rPr lang="en-US" sz="1400" dirty="0">
                <a:latin typeface="Bliss 2 Regular"/>
                <a:ea typeface="Calibri" panose="020F0502020204030204" pitchFamily="34" charset="0"/>
              </a:rPr>
              <a:t>13</a:t>
            </a:r>
            <a:r>
              <a:rPr lang="en-US" sz="1400" spc="-30" dirty="0">
                <a:latin typeface="Bliss 2 Regular"/>
                <a:ea typeface="Calibri" panose="020F0502020204030204" pitchFamily="34" charset="0"/>
              </a:rPr>
              <a:t> </a:t>
            </a:r>
            <a:r>
              <a:rPr lang="en-US" sz="1400" dirty="0">
                <a:latin typeface="Bliss 2 Regular"/>
                <a:ea typeface="Calibri" panose="020F0502020204030204" pitchFamily="34" charset="0"/>
              </a:rPr>
              <a:t>years)</a:t>
            </a:r>
            <a:r>
              <a:rPr lang="en-US" sz="1400" spc="-15" dirty="0">
                <a:latin typeface="Bliss 2 Regular"/>
                <a:ea typeface="Calibri" panose="020F0502020204030204" pitchFamily="34" charset="0"/>
              </a:rPr>
              <a:t> </a:t>
            </a:r>
            <a:r>
              <a:rPr lang="en-US" sz="1400" dirty="0">
                <a:latin typeface="Bliss 2 Regular"/>
                <a:ea typeface="Calibri" panose="020F0502020204030204" pitchFamily="34" charset="0"/>
              </a:rPr>
              <a:t>living</a:t>
            </a:r>
            <a:r>
              <a:rPr lang="en-US" sz="1400" spc="-15" dirty="0">
                <a:latin typeface="Bliss 2 Regular"/>
                <a:ea typeface="Calibri" panose="020F0502020204030204" pitchFamily="34" charset="0"/>
              </a:rPr>
              <a:t> </a:t>
            </a:r>
            <a:r>
              <a:rPr lang="en-US" sz="1400" dirty="0">
                <a:latin typeface="Bliss 2 Regular"/>
                <a:ea typeface="Calibri" panose="020F0502020204030204" pitchFamily="34" charset="0"/>
              </a:rPr>
              <a:t>in</a:t>
            </a:r>
            <a:r>
              <a:rPr lang="en-US" sz="1400" spc="-15" dirty="0">
                <a:latin typeface="Bliss 2 Regular"/>
                <a:ea typeface="Calibri" panose="020F0502020204030204" pitchFamily="34" charset="0"/>
              </a:rPr>
              <a:t> </a:t>
            </a:r>
            <a:r>
              <a:rPr lang="en-US" sz="1400" dirty="0">
                <a:latin typeface="Bliss 2 Regular"/>
                <a:ea typeface="Calibri" panose="020F0502020204030204" pitchFamily="34" charset="0"/>
              </a:rPr>
              <a:t>England.</a:t>
            </a:r>
            <a:endParaRPr lang="en-GB" sz="1400" dirty="0">
              <a:latin typeface="Bliss 2 Regular"/>
              <a:ea typeface="Calibri" panose="020F0502020204030204" pitchFamily="34" charset="0"/>
            </a:endParaRPr>
          </a:p>
          <a:p>
            <a:pPr marL="52388">
              <a:lnSpc>
                <a:spcPct val="108000"/>
              </a:lnSpc>
              <a:spcBef>
                <a:spcPts val="641"/>
              </a:spcBef>
            </a:pPr>
            <a:r>
              <a:rPr lang="en-US" sz="1400" spc="-8" dirty="0">
                <a:latin typeface="Bliss 2 Regular"/>
                <a:ea typeface="Calibri" panose="020F0502020204030204" pitchFamily="34" charset="0"/>
              </a:rPr>
              <a:t>This</a:t>
            </a:r>
            <a:r>
              <a:rPr lang="en-US" sz="1400" spc="-34" dirty="0">
                <a:latin typeface="Bliss 2 Regular"/>
                <a:ea typeface="Calibri" panose="020F0502020204030204" pitchFamily="34" charset="0"/>
              </a:rPr>
              <a:t> </a:t>
            </a:r>
            <a:r>
              <a:rPr lang="en-US" sz="2000" b="1" spc="-8" dirty="0">
                <a:latin typeface="Bliss 2 Regular"/>
                <a:ea typeface="Calibri" panose="020F0502020204030204" pitchFamily="34" charset="0"/>
              </a:rPr>
              <a:t>Customer</a:t>
            </a:r>
            <a:r>
              <a:rPr lang="en-US" sz="2000" b="1" spc="-34" dirty="0">
                <a:latin typeface="Bliss 2 Regular"/>
                <a:ea typeface="Calibri" panose="020F0502020204030204" pitchFamily="34" charset="0"/>
              </a:rPr>
              <a:t> </a:t>
            </a:r>
            <a:r>
              <a:rPr lang="en-US" sz="2000" b="1" spc="-8" dirty="0">
                <a:latin typeface="Bliss 2 Regular"/>
                <a:ea typeface="Calibri" panose="020F0502020204030204" pitchFamily="34" charset="0"/>
              </a:rPr>
              <a:t>Charter</a:t>
            </a:r>
            <a:r>
              <a:rPr lang="en-US" sz="2000" b="1" spc="-11" dirty="0">
                <a:latin typeface="Bliss 2 Regular"/>
                <a:ea typeface="Calibri" panose="020F0502020204030204" pitchFamily="34" charset="0"/>
              </a:rPr>
              <a:t> </a:t>
            </a:r>
            <a:r>
              <a:rPr lang="en-US" sz="1400" spc="-8" dirty="0">
                <a:latin typeface="Bliss 2 Regular"/>
                <a:ea typeface="Calibri" panose="020F0502020204030204" pitchFamily="34" charset="0"/>
              </a:rPr>
              <a:t>sets</a:t>
            </a:r>
            <a:r>
              <a:rPr lang="en-US" sz="1400" spc="-26" dirty="0">
                <a:latin typeface="Bliss 2 Regular"/>
                <a:ea typeface="Calibri" panose="020F0502020204030204" pitchFamily="34" charset="0"/>
              </a:rPr>
              <a:t> </a:t>
            </a:r>
            <a:r>
              <a:rPr lang="en-US" sz="1400" spc="-8" dirty="0">
                <a:latin typeface="Bliss 2 Regular"/>
                <a:ea typeface="Calibri" panose="020F0502020204030204" pitchFamily="34" charset="0"/>
              </a:rPr>
              <a:t>out</a:t>
            </a:r>
            <a:r>
              <a:rPr lang="en-US" sz="1400" spc="-23" dirty="0">
                <a:latin typeface="Bliss 2 Regular"/>
                <a:ea typeface="Calibri" panose="020F0502020204030204" pitchFamily="34" charset="0"/>
              </a:rPr>
              <a:t> </a:t>
            </a:r>
            <a:r>
              <a:rPr lang="en-US" sz="1400" spc="-8" dirty="0">
                <a:latin typeface="Bliss 2 Regular"/>
                <a:ea typeface="Calibri" panose="020F0502020204030204" pitchFamily="34" charset="0"/>
              </a:rPr>
              <a:t>what</a:t>
            </a:r>
            <a:r>
              <a:rPr lang="en-US" sz="1400" spc="-26" dirty="0">
                <a:latin typeface="Bliss 2 Regular"/>
                <a:ea typeface="Calibri" panose="020F0502020204030204" pitchFamily="34" charset="0"/>
              </a:rPr>
              <a:t> </a:t>
            </a:r>
            <a:r>
              <a:rPr lang="en-US" sz="1400" spc="-8" dirty="0">
                <a:latin typeface="Bliss 2 Regular"/>
                <a:ea typeface="Calibri" panose="020F0502020204030204" pitchFamily="34" charset="0"/>
              </a:rPr>
              <a:t>you</a:t>
            </a:r>
            <a:r>
              <a:rPr lang="en-US" sz="1400" spc="-11" dirty="0">
                <a:latin typeface="Bliss 2 Regular"/>
                <a:ea typeface="Calibri" panose="020F0502020204030204" pitchFamily="34" charset="0"/>
              </a:rPr>
              <a:t> </a:t>
            </a:r>
            <a:r>
              <a:rPr lang="en-US" sz="1400" spc="-8" dirty="0">
                <a:latin typeface="Bliss 2 Regular"/>
                <a:ea typeface="Calibri" panose="020F0502020204030204" pitchFamily="34" charset="0"/>
              </a:rPr>
              <a:t>should</a:t>
            </a:r>
            <a:r>
              <a:rPr lang="en-US" sz="1400" spc="-11" dirty="0">
                <a:latin typeface="Bliss 2 Regular"/>
                <a:ea typeface="Calibri" panose="020F0502020204030204" pitchFamily="34" charset="0"/>
              </a:rPr>
              <a:t> </a:t>
            </a:r>
            <a:r>
              <a:rPr lang="en-US" sz="1400" spc="-8" dirty="0">
                <a:latin typeface="Bliss 2 Regular"/>
                <a:ea typeface="Calibri" panose="020F0502020204030204" pitchFamily="34" charset="0"/>
              </a:rPr>
              <a:t>expect</a:t>
            </a:r>
            <a:r>
              <a:rPr lang="en-US" sz="1400" spc="-34" dirty="0">
                <a:latin typeface="Bliss 2 Regular"/>
                <a:ea typeface="Calibri" panose="020F0502020204030204" pitchFamily="34" charset="0"/>
              </a:rPr>
              <a:t> </a:t>
            </a:r>
            <a:r>
              <a:rPr lang="en-US" sz="1400" spc="-8" dirty="0">
                <a:latin typeface="Bliss 2 Regular"/>
                <a:ea typeface="Calibri" panose="020F0502020204030204" pitchFamily="34" charset="0"/>
              </a:rPr>
              <a:t>from</a:t>
            </a:r>
            <a:r>
              <a:rPr lang="en-US" sz="1400" spc="-26" dirty="0">
                <a:latin typeface="Bliss 2 Regular"/>
                <a:ea typeface="Calibri" panose="020F0502020204030204" pitchFamily="34" charset="0"/>
              </a:rPr>
              <a:t> </a:t>
            </a:r>
            <a:r>
              <a:rPr lang="en-US" sz="1400" spc="-8" dirty="0">
                <a:latin typeface="Bliss 2 Regular"/>
                <a:ea typeface="Calibri" panose="020F0502020204030204" pitchFamily="34" charset="0"/>
              </a:rPr>
              <a:t>the</a:t>
            </a:r>
            <a:r>
              <a:rPr lang="en-US" sz="1400" spc="-11" dirty="0">
                <a:latin typeface="Bliss 2 Regular"/>
                <a:ea typeface="Calibri" panose="020F0502020204030204" pitchFamily="34" charset="0"/>
              </a:rPr>
              <a:t> </a:t>
            </a:r>
            <a:r>
              <a:rPr lang="en-US" sz="1400" spc="-8" dirty="0">
                <a:latin typeface="Bliss 2 Regular"/>
                <a:ea typeface="Calibri" panose="020F0502020204030204" pitchFamily="34" charset="0"/>
              </a:rPr>
              <a:t>National</a:t>
            </a:r>
            <a:r>
              <a:rPr lang="en-US" sz="1400" spc="-34" dirty="0">
                <a:latin typeface="Bliss 2 Regular"/>
                <a:ea typeface="Calibri" panose="020F0502020204030204" pitchFamily="34" charset="0"/>
              </a:rPr>
              <a:t> </a:t>
            </a:r>
            <a:r>
              <a:rPr lang="en-US" sz="1400" spc="-8" dirty="0">
                <a:latin typeface="Bliss 2 Regular"/>
                <a:ea typeface="Calibri" panose="020F0502020204030204" pitchFamily="34" charset="0"/>
              </a:rPr>
              <a:t>Careers</a:t>
            </a:r>
            <a:r>
              <a:rPr lang="en-US" sz="1400" spc="-34" dirty="0">
                <a:latin typeface="Bliss 2 Regular"/>
                <a:ea typeface="Calibri" panose="020F0502020204030204" pitchFamily="34" charset="0"/>
              </a:rPr>
              <a:t> </a:t>
            </a:r>
            <a:r>
              <a:rPr lang="en-US" sz="1400" spc="-8" dirty="0">
                <a:latin typeface="Bliss 2 Regular"/>
                <a:ea typeface="Calibri" panose="020F0502020204030204" pitchFamily="34" charset="0"/>
              </a:rPr>
              <a:t>Service.</a:t>
            </a:r>
            <a:r>
              <a:rPr lang="en-US" sz="1400" spc="-11" dirty="0">
                <a:latin typeface="Bliss 2 Regular"/>
                <a:ea typeface="Calibri" panose="020F0502020204030204" pitchFamily="34" charset="0"/>
              </a:rPr>
              <a:t> </a:t>
            </a:r>
            <a:r>
              <a:rPr lang="en-US" sz="1400" spc="-8" dirty="0">
                <a:latin typeface="Bliss 2 Regular"/>
                <a:ea typeface="Calibri" panose="020F0502020204030204" pitchFamily="34" charset="0"/>
              </a:rPr>
              <a:t>It</a:t>
            </a:r>
            <a:r>
              <a:rPr lang="en-US" sz="1400" spc="-23" dirty="0">
                <a:latin typeface="Bliss 2 Regular"/>
                <a:ea typeface="Calibri" panose="020F0502020204030204" pitchFamily="34" charset="0"/>
              </a:rPr>
              <a:t> </a:t>
            </a:r>
            <a:r>
              <a:rPr lang="en-US" sz="1400" spc="-8" dirty="0">
                <a:latin typeface="Bliss 2 Regular"/>
                <a:ea typeface="Calibri" panose="020F0502020204030204" pitchFamily="34" charset="0"/>
              </a:rPr>
              <a:t>will</a:t>
            </a:r>
            <a:r>
              <a:rPr lang="en-US" sz="1400" spc="-11" dirty="0">
                <a:latin typeface="Bliss 2 Regular"/>
                <a:ea typeface="Calibri" panose="020F0502020204030204" pitchFamily="34" charset="0"/>
              </a:rPr>
              <a:t> </a:t>
            </a:r>
            <a:r>
              <a:rPr lang="en-US" sz="1400" spc="-8" dirty="0">
                <a:latin typeface="Bliss 2 Regular"/>
                <a:ea typeface="Calibri" panose="020F0502020204030204" pitchFamily="34" charset="0"/>
              </a:rPr>
              <a:t>help</a:t>
            </a:r>
            <a:r>
              <a:rPr lang="en-US" sz="1400" spc="-26" dirty="0">
                <a:latin typeface="Bliss 2 Regular"/>
                <a:ea typeface="Calibri" panose="020F0502020204030204" pitchFamily="34" charset="0"/>
              </a:rPr>
              <a:t> </a:t>
            </a:r>
            <a:r>
              <a:rPr lang="en-US" sz="1400" spc="-8" dirty="0">
                <a:latin typeface="Bliss 2 Regular"/>
                <a:ea typeface="Calibri" panose="020F0502020204030204" pitchFamily="34" charset="0"/>
              </a:rPr>
              <a:t>you </a:t>
            </a:r>
            <a:r>
              <a:rPr lang="en-US" sz="1400" dirty="0">
                <a:latin typeface="Bliss 2 Regular"/>
                <a:ea typeface="Calibri" panose="020F0502020204030204" pitchFamily="34" charset="0"/>
              </a:rPr>
              <a:t>decide</a:t>
            </a:r>
            <a:r>
              <a:rPr lang="en-US" sz="1400" spc="-26" dirty="0">
                <a:latin typeface="Bliss 2 Regular"/>
                <a:ea typeface="Calibri" panose="020F0502020204030204" pitchFamily="34" charset="0"/>
              </a:rPr>
              <a:t> </a:t>
            </a:r>
            <a:r>
              <a:rPr lang="en-US" sz="1400" dirty="0">
                <a:latin typeface="Bliss 2 Regular"/>
                <a:ea typeface="Calibri" panose="020F0502020204030204" pitchFamily="34" charset="0"/>
              </a:rPr>
              <a:t>whether</a:t>
            </a:r>
            <a:r>
              <a:rPr lang="en-US" sz="1400" spc="-30" dirty="0">
                <a:latin typeface="Bliss 2 Regular"/>
                <a:ea typeface="Calibri" panose="020F0502020204030204" pitchFamily="34" charset="0"/>
              </a:rPr>
              <a:t> </a:t>
            </a:r>
            <a:r>
              <a:rPr lang="en-US" sz="1400" dirty="0">
                <a:latin typeface="Bliss 2 Regular"/>
                <a:ea typeface="Calibri" panose="020F0502020204030204" pitchFamily="34" charset="0"/>
              </a:rPr>
              <a:t>you</a:t>
            </a:r>
            <a:r>
              <a:rPr lang="en-US" sz="1400" spc="-15" dirty="0">
                <a:latin typeface="Bliss 2 Regular"/>
                <a:ea typeface="Calibri" panose="020F0502020204030204" pitchFamily="34" charset="0"/>
              </a:rPr>
              <a:t> </a:t>
            </a:r>
            <a:r>
              <a:rPr lang="en-US" sz="1400" dirty="0">
                <a:latin typeface="Bliss 2 Regular"/>
                <a:ea typeface="Calibri" panose="020F0502020204030204" pitchFamily="34" charset="0"/>
              </a:rPr>
              <a:t>have</a:t>
            </a:r>
            <a:r>
              <a:rPr lang="en-US" sz="1400" spc="-15" dirty="0">
                <a:latin typeface="Bliss 2 Regular"/>
                <a:ea typeface="Calibri" panose="020F0502020204030204" pitchFamily="34" charset="0"/>
              </a:rPr>
              <a:t> </a:t>
            </a:r>
            <a:r>
              <a:rPr lang="en-US" sz="1400" dirty="0">
                <a:latin typeface="Bliss 2 Regular"/>
                <a:ea typeface="Calibri" panose="020F0502020204030204" pitchFamily="34" charset="0"/>
              </a:rPr>
              <a:t>received</a:t>
            </a:r>
            <a:r>
              <a:rPr lang="en-US" sz="1400" spc="-15" dirty="0">
                <a:latin typeface="Bliss 2 Regular"/>
                <a:ea typeface="Calibri" panose="020F0502020204030204" pitchFamily="34" charset="0"/>
              </a:rPr>
              <a:t> </a:t>
            </a:r>
            <a:r>
              <a:rPr lang="en-US" sz="1400" dirty="0">
                <a:latin typeface="Bliss 2 Regular"/>
                <a:ea typeface="Calibri" panose="020F0502020204030204" pitchFamily="34" charset="0"/>
              </a:rPr>
              <a:t>a</a:t>
            </a:r>
            <a:r>
              <a:rPr lang="en-US" sz="1400" spc="-15" dirty="0">
                <a:latin typeface="Bliss 2 Regular"/>
                <a:ea typeface="Calibri" panose="020F0502020204030204" pitchFamily="34" charset="0"/>
              </a:rPr>
              <a:t> </a:t>
            </a:r>
            <a:r>
              <a:rPr lang="en-US" sz="1400" dirty="0">
                <a:latin typeface="Bliss 2 Regular"/>
                <a:ea typeface="Calibri" panose="020F0502020204030204" pitchFamily="34" charset="0"/>
              </a:rPr>
              <a:t>good</a:t>
            </a:r>
            <a:r>
              <a:rPr lang="en-US" sz="1400" spc="-15" dirty="0">
                <a:latin typeface="Bliss 2 Regular"/>
                <a:ea typeface="Calibri" panose="020F0502020204030204" pitchFamily="34" charset="0"/>
              </a:rPr>
              <a:t> </a:t>
            </a:r>
            <a:r>
              <a:rPr lang="en-US" sz="1400" dirty="0">
                <a:latin typeface="Bliss 2 Regular"/>
                <a:ea typeface="Calibri" panose="020F0502020204030204" pitchFamily="34" charset="0"/>
              </a:rPr>
              <a:t>service.</a:t>
            </a:r>
          </a:p>
          <a:p>
            <a:pPr marL="52388">
              <a:lnSpc>
                <a:spcPct val="108000"/>
              </a:lnSpc>
              <a:spcBef>
                <a:spcPts val="641"/>
              </a:spcBef>
            </a:pPr>
            <a:endParaRPr lang="en-GB" sz="1400" dirty="0">
              <a:latin typeface="Bliss 2 Regular"/>
              <a:ea typeface="Calibri" panose="020F0502020204030204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6109A225-A6C3-A88C-BE2E-26F8DCC3108F}"/>
              </a:ext>
            </a:extLst>
          </p:cNvPr>
          <p:cNvSpPr txBox="1"/>
          <p:nvPr/>
        </p:nvSpPr>
        <p:spPr>
          <a:xfrm>
            <a:off x="0" y="6073170"/>
            <a:ext cx="9143999" cy="784830"/>
          </a:xfrm>
          <a:prstGeom prst="rect">
            <a:avLst/>
          </a:prstGeom>
          <a:solidFill>
            <a:srgbClr val="E4028C"/>
          </a:solidFill>
        </p:spPr>
        <p:txBody>
          <a:bodyPr wrap="square">
            <a:spAutoFit/>
          </a:bodyPr>
          <a:lstStyle/>
          <a:p>
            <a:endParaRPr lang="en-US" sz="1500" dirty="0">
              <a:latin typeface="Bliss 2 Regular"/>
            </a:endParaRPr>
          </a:p>
          <a:p>
            <a:endParaRPr lang="en-GB" sz="1500" dirty="0">
              <a:latin typeface="Bliss 2 Regular"/>
            </a:endParaRPr>
          </a:p>
          <a:p>
            <a:endParaRPr lang="en-GB" sz="1500" dirty="0">
              <a:latin typeface="Bliss 2 Regular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BFCB0B61-9F64-22D6-F32B-9072223EE911}"/>
              </a:ext>
            </a:extLst>
          </p:cNvPr>
          <p:cNvSpPr txBox="1"/>
          <p:nvPr/>
        </p:nvSpPr>
        <p:spPr>
          <a:xfrm>
            <a:off x="6631673" y="3018616"/>
            <a:ext cx="2487842" cy="1477712"/>
          </a:xfrm>
          <a:prstGeom prst="rect">
            <a:avLst/>
          </a:prstGeom>
          <a:solidFill>
            <a:srgbClr val="E4028C"/>
          </a:solidFill>
        </p:spPr>
        <p:txBody>
          <a:bodyPr wrap="square">
            <a:spAutoFit/>
          </a:bodyPr>
          <a:lstStyle/>
          <a:p>
            <a:pPr marL="52388" marR="93821">
              <a:lnSpc>
                <a:spcPct val="108000"/>
              </a:lnSpc>
              <a:spcBef>
                <a:spcPts val="645"/>
              </a:spcBef>
              <a:spcAft>
                <a:spcPts val="0"/>
              </a:spcAft>
            </a:pPr>
            <a:r>
              <a:rPr lang="en-US" sz="1400" b="1" spc="-23" dirty="0">
                <a:solidFill>
                  <a:schemeClr val="bg1"/>
                </a:solidFill>
                <a:latin typeface="Bliss 2 Regular"/>
                <a:ea typeface="Calibri" panose="020F0502020204030204" pitchFamily="34" charset="0"/>
              </a:rPr>
              <a:t>We are committed</a:t>
            </a:r>
            <a:r>
              <a:rPr lang="en-US" sz="1400" b="1" spc="-34" dirty="0">
                <a:solidFill>
                  <a:schemeClr val="bg1"/>
                </a:solidFill>
                <a:latin typeface="Bliss 2 Regular"/>
                <a:ea typeface="Calibri" panose="020F0502020204030204" pitchFamily="34" charset="0"/>
              </a:rPr>
              <a:t> </a:t>
            </a:r>
            <a:r>
              <a:rPr lang="en-US" sz="1400" b="1" spc="-23" dirty="0">
                <a:solidFill>
                  <a:schemeClr val="bg1"/>
                </a:solidFill>
                <a:latin typeface="Bliss 2 Regular"/>
                <a:ea typeface="Calibri" panose="020F0502020204030204" pitchFamily="34" charset="0"/>
              </a:rPr>
              <a:t>to helping people </a:t>
            </a:r>
            <a:r>
              <a:rPr lang="en-US" sz="1400" b="1" spc="-23" dirty="0" err="1">
                <a:solidFill>
                  <a:schemeClr val="bg1"/>
                </a:solidFill>
                <a:latin typeface="Bliss 2 Regular"/>
                <a:ea typeface="Calibri" panose="020F0502020204030204" pitchFamily="34" charset="0"/>
              </a:rPr>
              <a:t>realise</a:t>
            </a:r>
            <a:r>
              <a:rPr lang="en-US" sz="1400" b="1" spc="-34" dirty="0">
                <a:solidFill>
                  <a:schemeClr val="bg1"/>
                </a:solidFill>
                <a:latin typeface="Bliss 2 Regular"/>
                <a:ea typeface="Calibri" panose="020F0502020204030204" pitchFamily="34" charset="0"/>
              </a:rPr>
              <a:t> </a:t>
            </a:r>
            <a:r>
              <a:rPr lang="en-US" sz="1400" b="1" spc="-23" dirty="0">
                <a:solidFill>
                  <a:schemeClr val="bg1"/>
                </a:solidFill>
                <a:latin typeface="Bliss 2 Regular"/>
                <a:ea typeface="Calibri" panose="020F0502020204030204" pitchFamily="34" charset="0"/>
              </a:rPr>
              <a:t>their potential</a:t>
            </a:r>
            <a:r>
              <a:rPr lang="en-US" sz="1400" b="1" spc="-30" dirty="0">
                <a:solidFill>
                  <a:schemeClr val="bg1"/>
                </a:solidFill>
                <a:latin typeface="Bliss 2 Regular"/>
                <a:ea typeface="Calibri" panose="020F0502020204030204" pitchFamily="34" charset="0"/>
              </a:rPr>
              <a:t> </a:t>
            </a:r>
            <a:r>
              <a:rPr lang="en-US" sz="1400" b="1" spc="-23" dirty="0">
                <a:solidFill>
                  <a:schemeClr val="bg1"/>
                </a:solidFill>
                <a:latin typeface="Bliss 2 Regular"/>
                <a:ea typeface="Calibri" panose="020F0502020204030204" pitchFamily="34" charset="0"/>
              </a:rPr>
              <a:t>with</a:t>
            </a:r>
            <a:r>
              <a:rPr lang="en-US" sz="1400" b="1" spc="-34" dirty="0">
                <a:solidFill>
                  <a:schemeClr val="bg1"/>
                </a:solidFill>
                <a:latin typeface="Bliss 2 Regular"/>
                <a:ea typeface="Calibri" panose="020F0502020204030204" pitchFamily="34" charset="0"/>
              </a:rPr>
              <a:t> </a:t>
            </a:r>
            <a:r>
              <a:rPr lang="en-US" sz="1400" b="1" spc="-23" dirty="0">
                <a:solidFill>
                  <a:schemeClr val="bg1"/>
                </a:solidFill>
                <a:latin typeface="Bliss 2 Regular"/>
                <a:ea typeface="Calibri" panose="020F0502020204030204" pitchFamily="34" charset="0"/>
              </a:rPr>
              <a:t>their career and</a:t>
            </a:r>
            <a:r>
              <a:rPr lang="en-US" sz="1400" b="1" spc="-34" dirty="0">
                <a:solidFill>
                  <a:schemeClr val="bg1"/>
                </a:solidFill>
                <a:latin typeface="Bliss 2 Regular"/>
                <a:ea typeface="Calibri" panose="020F0502020204030204" pitchFamily="34" charset="0"/>
              </a:rPr>
              <a:t> </a:t>
            </a:r>
            <a:r>
              <a:rPr lang="en-US" sz="1400" b="1" spc="-23" dirty="0">
                <a:solidFill>
                  <a:schemeClr val="bg1"/>
                </a:solidFill>
                <a:latin typeface="Bliss 2 Regular"/>
                <a:ea typeface="Calibri" panose="020F0502020204030204" pitchFamily="34" charset="0"/>
              </a:rPr>
              <a:t>to help</a:t>
            </a:r>
            <a:r>
              <a:rPr lang="en-US" sz="1400" b="1" spc="-34" dirty="0">
                <a:solidFill>
                  <a:schemeClr val="bg1"/>
                </a:solidFill>
                <a:latin typeface="Bliss 2 Regular"/>
                <a:ea typeface="Calibri" panose="020F0502020204030204" pitchFamily="34" charset="0"/>
              </a:rPr>
              <a:t> </a:t>
            </a:r>
            <a:r>
              <a:rPr lang="en-US" sz="1400" b="1" spc="-23" dirty="0">
                <a:solidFill>
                  <a:schemeClr val="bg1"/>
                </a:solidFill>
                <a:latin typeface="Bliss 2 Regular"/>
                <a:ea typeface="Calibri" panose="020F0502020204030204" pitchFamily="34" charset="0"/>
              </a:rPr>
              <a:t>you make</a:t>
            </a:r>
            <a:r>
              <a:rPr lang="en-US" sz="1400" b="1" spc="-34" dirty="0">
                <a:solidFill>
                  <a:schemeClr val="bg1"/>
                </a:solidFill>
                <a:latin typeface="Bliss 2 Regular"/>
                <a:ea typeface="Calibri" panose="020F0502020204030204" pitchFamily="34" charset="0"/>
              </a:rPr>
              <a:t> </a:t>
            </a:r>
            <a:r>
              <a:rPr lang="en-US" sz="1400" b="1" spc="-23" dirty="0">
                <a:solidFill>
                  <a:schemeClr val="bg1"/>
                </a:solidFill>
                <a:latin typeface="Bliss 2 Regular"/>
                <a:ea typeface="Calibri" panose="020F0502020204030204" pitchFamily="34" charset="0"/>
              </a:rPr>
              <a:t>decisions </a:t>
            </a:r>
            <a:r>
              <a:rPr lang="en-US" sz="1400" b="1" dirty="0">
                <a:solidFill>
                  <a:schemeClr val="bg1"/>
                </a:solidFill>
                <a:latin typeface="Bliss 2 Regular"/>
                <a:ea typeface="Calibri" panose="020F0502020204030204" pitchFamily="34" charset="0"/>
              </a:rPr>
              <a:t>on</a:t>
            </a:r>
            <a:r>
              <a:rPr lang="en-US" sz="1400" b="1" spc="-19" dirty="0">
                <a:solidFill>
                  <a:schemeClr val="bg1"/>
                </a:solidFill>
                <a:latin typeface="Bliss 2 Regular"/>
                <a:ea typeface="Calibri" panose="020F0502020204030204" pitchFamily="34" charset="0"/>
              </a:rPr>
              <a:t> </a:t>
            </a:r>
            <a:r>
              <a:rPr lang="en-US" sz="1400" b="1" dirty="0">
                <a:solidFill>
                  <a:schemeClr val="bg1"/>
                </a:solidFill>
                <a:latin typeface="Bliss 2 Regular"/>
                <a:ea typeface="Calibri" panose="020F0502020204030204" pitchFamily="34" charset="0"/>
              </a:rPr>
              <a:t>work,</a:t>
            </a:r>
            <a:r>
              <a:rPr lang="en-US" sz="1400" b="1" spc="-23" dirty="0">
                <a:solidFill>
                  <a:schemeClr val="bg1"/>
                </a:solidFill>
                <a:latin typeface="Bliss 2 Regular"/>
                <a:ea typeface="Calibri" panose="020F0502020204030204" pitchFamily="34" charset="0"/>
              </a:rPr>
              <a:t> </a:t>
            </a:r>
            <a:r>
              <a:rPr lang="en-US" sz="1400" b="1" dirty="0">
                <a:solidFill>
                  <a:schemeClr val="bg1"/>
                </a:solidFill>
                <a:latin typeface="Bliss 2 Regular"/>
                <a:ea typeface="Calibri" panose="020F0502020204030204" pitchFamily="34" charset="0"/>
              </a:rPr>
              <a:t>training</a:t>
            </a:r>
            <a:r>
              <a:rPr lang="en-US" sz="1400" b="1" spc="-8" dirty="0">
                <a:solidFill>
                  <a:schemeClr val="bg1"/>
                </a:solidFill>
                <a:latin typeface="Bliss 2 Regular"/>
                <a:ea typeface="Calibri" panose="020F0502020204030204" pitchFamily="34" charset="0"/>
              </a:rPr>
              <a:t> </a:t>
            </a:r>
            <a:r>
              <a:rPr lang="en-US" sz="1400" b="1" dirty="0">
                <a:solidFill>
                  <a:schemeClr val="bg1"/>
                </a:solidFill>
                <a:latin typeface="Bliss 2 Regular"/>
                <a:ea typeface="Calibri" panose="020F0502020204030204" pitchFamily="34" charset="0"/>
              </a:rPr>
              <a:t>and</a:t>
            </a:r>
            <a:r>
              <a:rPr lang="en-US" sz="1400" b="1" spc="-8" dirty="0">
                <a:solidFill>
                  <a:schemeClr val="bg1"/>
                </a:solidFill>
                <a:latin typeface="Bliss 2 Regular"/>
                <a:ea typeface="Calibri" panose="020F0502020204030204" pitchFamily="34" charset="0"/>
              </a:rPr>
              <a:t> </a:t>
            </a:r>
            <a:r>
              <a:rPr lang="en-US" sz="1400" b="1" dirty="0">
                <a:solidFill>
                  <a:schemeClr val="bg1"/>
                </a:solidFill>
                <a:latin typeface="Bliss 2 Regular"/>
                <a:ea typeface="Calibri" panose="020F0502020204030204" pitchFamily="34" charset="0"/>
              </a:rPr>
              <a:t>learning</a:t>
            </a:r>
            <a:r>
              <a:rPr lang="en-US" sz="1400" b="1" spc="-8" dirty="0">
                <a:solidFill>
                  <a:schemeClr val="bg1"/>
                </a:solidFill>
                <a:latin typeface="Bliss 2 Regular"/>
                <a:ea typeface="Calibri" panose="020F0502020204030204" pitchFamily="34" charset="0"/>
              </a:rPr>
              <a:t> </a:t>
            </a:r>
            <a:r>
              <a:rPr lang="en-US" sz="1400" b="1" dirty="0">
                <a:solidFill>
                  <a:schemeClr val="bg1"/>
                </a:solidFill>
                <a:latin typeface="Bliss 2 Regular"/>
                <a:ea typeface="Calibri" panose="020F0502020204030204" pitchFamily="34" charset="0"/>
              </a:rPr>
              <a:t>at</a:t>
            </a:r>
            <a:r>
              <a:rPr lang="en-US" sz="1400" b="1" spc="-8" dirty="0">
                <a:solidFill>
                  <a:schemeClr val="bg1"/>
                </a:solidFill>
                <a:latin typeface="Bliss 2 Regular"/>
                <a:ea typeface="Calibri" panose="020F0502020204030204" pitchFamily="34" charset="0"/>
              </a:rPr>
              <a:t> </a:t>
            </a:r>
            <a:r>
              <a:rPr lang="en-US" sz="1400" b="1" dirty="0">
                <a:solidFill>
                  <a:schemeClr val="bg1"/>
                </a:solidFill>
                <a:latin typeface="Bliss 2 Regular"/>
                <a:ea typeface="Calibri" panose="020F0502020204030204" pitchFamily="34" charset="0"/>
              </a:rPr>
              <a:t>all</a:t>
            </a:r>
            <a:r>
              <a:rPr lang="en-US" sz="1400" b="1" spc="-8" dirty="0">
                <a:solidFill>
                  <a:schemeClr val="bg1"/>
                </a:solidFill>
                <a:latin typeface="Bliss 2 Regular"/>
                <a:ea typeface="Calibri" panose="020F0502020204030204" pitchFamily="34" charset="0"/>
              </a:rPr>
              <a:t> </a:t>
            </a:r>
            <a:r>
              <a:rPr lang="en-US" sz="1400" b="1" dirty="0">
                <a:solidFill>
                  <a:schemeClr val="bg1"/>
                </a:solidFill>
                <a:latin typeface="Bliss 2 Regular"/>
                <a:ea typeface="Calibri" panose="020F0502020204030204" pitchFamily="34" charset="0"/>
              </a:rPr>
              <a:t>stages</a:t>
            </a:r>
            <a:r>
              <a:rPr lang="en-US" sz="1400" b="1" spc="-23" dirty="0">
                <a:solidFill>
                  <a:schemeClr val="bg1"/>
                </a:solidFill>
                <a:latin typeface="Bliss 2 Regular"/>
                <a:ea typeface="Calibri" panose="020F0502020204030204" pitchFamily="34" charset="0"/>
              </a:rPr>
              <a:t> </a:t>
            </a:r>
            <a:r>
              <a:rPr lang="en-US" sz="1400" b="1" dirty="0">
                <a:solidFill>
                  <a:schemeClr val="bg1"/>
                </a:solidFill>
                <a:latin typeface="Bliss 2 Regular"/>
                <a:ea typeface="Calibri" panose="020F0502020204030204" pitchFamily="34" charset="0"/>
              </a:rPr>
              <a:t>of</a:t>
            </a:r>
            <a:r>
              <a:rPr lang="en-US" sz="1400" b="1" spc="-23" dirty="0">
                <a:solidFill>
                  <a:schemeClr val="bg1"/>
                </a:solidFill>
                <a:latin typeface="Bliss 2 Regular"/>
                <a:ea typeface="Calibri" panose="020F0502020204030204" pitchFamily="34" charset="0"/>
              </a:rPr>
              <a:t> </a:t>
            </a:r>
            <a:r>
              <a:rPr lang="en-US" sz="1400" b="1" dirty="0">
                <a:solidFill>
                  <a:schemeClr val="bg1"/>
                </a:solidFill>
                <a:latin typeface="Bliss 2 Regular"/>
                <a:ea typeface="Calibri" panose="020F0502020204030204" pitchFamily="34" charset="0"/>
              </a:rPr>
              <a:t>your</a:t>
            </a:r>
            <a:r>
              <a:rPr lang="en-US" sz="1400" b="1" spc="-19" dirty="0">
                <a:solidFill>
                  <a:schemeClr val="bg1"/>
                </a:solidFill>
                <a:latin typeface="Bliss 2 Regular"/>
                <a:ea typeface="Calibri" panose="020F0502020204030204" pitchFamily="34" charset="0"/>
              </a:rPr>
              <a:t> </a:t>
            </a:r>
            <a:r>
              <a:rPr lang="en-US" sz="1400" b="1" dirty="0">
                <a:solidFill>
                  <a:schemeClr val="bg1"/>
                </a:solidFill>
                <a:latin typeface="Bliss 2 Regular"/>
                <a:ea typeface="Calibri" panose="020F0502020204030204" pitchFamily="34" charset="0"/>
              </a:rPr>
              <a:t>working</a:t>
            </a:r>
            <a:r>
              <a:rPr lang="en-US" sz="1400" b="1" spc="-8" dirty="0">
                <a:solidFill>
                  <a:schemeClr val="bg1"/>
                </a:solidFill>
                <a:latin typeface="Bliss 2 Regular"/>
                <a:ea typeface="Calibri" panose="020F0502020204030204" pitchFamily="34" charset="0"/>
              </a:rPr>
              <a:t> </a:t>
            </a:r>
            <a:r>
              <a:rPr lang="en-US" sz="1400" b="1" dirty="0">
                <a:solidFill>
                  <a:schemeClr val="bg1"/>
                </a:solidFill>
                <a:latin typeface="Bliss 2 Regular"/>
                <a:ea typeface="Calibri" panose="020F0502020204030204" pitchFamily="34" charset="0"/>
              </a:rPr>
              <a:t>life.</a:t>
            </a:r>
            <a:endParaRPr lang="en-GB" sz="1400" b="1" dirty="0">
              <a:solidFill>
                <a:schemeClr val="bg1"/>
              </a:solidFill>
              <a:latin typeface="Bliss 2 Regular"/>
              <a:ea typeface="Calibri" panose="020F0502020204030204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5A50A2C2-0AAA-2831-7146-0266E67983DF}"/>
              </a:ext>
            </a:extLst>
          </p:cNvPr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  <a:solidFill>
            <a:srgbClr val="E4028C"/>
          </a:solidFill>
        </p:spPr>
        <p:txBody>
          <a:bodyPr wrap="square">
            <a:spAutoFit/>
          </a:bodyPr>
          <a:lstStyle/>
          <a:p>
            <a:pPr algn="l"/>
            <a:endParaRPr lang="en-GB" sz="800" dirty="0">
              <a:solidFill>
                <a:srgbClr val="000000"/>
              </a:solidFill>
              <a:latin typeface="Bliss 2 Medium"/>
            </a:endParaRPr>
          </a:p>
          <a:p>
            <a:r>
              <a:rPr lang="en-GB" sz="800" dirty="0">
                <a:solidFill>
                  <a:srgbClr val="000000"/>
                </a:solidFill>
                <a:latin typeface="Bliss 2 Medium"/>
              </a:rPr>
              <a:t> </a:t>
            </a:r>
            <a:r>
              <a:rPr lang="en-GB" sz="2000" b="1" dirty="0">
                <a:solidFill>
                  <a:schemeClr val="bg1"/>
                </a:solidFill>
                <a:latin typeface="Bliss 2 Medium"/>
              </a:rPr>
              <a:t>National Careers Service Customer Charter</a:t>
            </a:r>
            <a:endParaRPr lang="en-GB" sz="2000" b="1" dirty="0">
              <a:solidFill>
                <a:schemeClr val="bg1"/>
              </a:solidFill>
            </a:endParaRPr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7ABC1718-3B69-05D0-8AE1-F58D043C6B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50595"/>
            <a:ext cx="6707069" cy="4317393"/>
          </a:xfrm>
          <a:prstGeom prst="rect">
            <a:avLst/>
          </a:prstGeom>
        </p:spPr>
      </p:pic>
      <p:sp>
        <p:nvSpPr>
          <p:cNvPr id="61" name="TextBox 60">
            <a:extLst>
              <a:ext uri="{FF2B5EF4-FFF2-40B4-BE49-F238E27FC236}">
                <a16:creationId xmlns:a16="http://schemas.microsoft.com/office/drawing/2014/main" id="{58E2D656-2253-E3BE-9D53-38765D47C4B4}"/>
              </a:ext>
            </a:extLst>
          </p:cNvPr>
          <p:cNvSpPr txBox="1"/>
          <p:nvPr/>
        </p:nvSpPr>
        <p:spPr>
          <a:xfrm>
            <a:off x="1" y="6067988"/>
            <a:ext cx="676671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FFFFFF"/>
                </a:solidFill>
                <a:latin typeface="Bliss 2 Regular"/>
              </a:rPr>
              <a:t>You can contact us in the following ways:</a:t>
            </a:r>
          </a:p>
          <a:p>
            <a:r>
              <a:rPr lang="de-DE" sz="1400" dirty="0">
                <a:solidFill>
                  <a:srgbClr val="FFFFFF"/>
                </a:solidFill>
                <a:latin typeface="Bliss 2 Regular"/>
              </a:rPr>
              <a:t>Online: </a:t>
            </a:r>
            <a:r>
              <a:rPr lang="de-DE" sz="1400" b="1" dirty="0">
                <a:solidFill>
                  <a:srgbClr val="FFFFFF"/>
                </a:solidFill>
                <a:latin typeface="Bliss 2 Regular"/>
              </a:rPr>
              <a:t>nationalcareers.service.gov.uk </a:t>
            </a:r>
            <a:endParaRPr lang="de-DE" sz="1400" dirty="0">
              <a:solidFill>
                <a:srgbClr val="FFFFFF"/>
              </a:solidFill>
              <a:latin typeface="Bliss 2 Regular"/>
            </a:endParaRPr>
          </a:p>
          <a:p>
            <a:r>
              <a:rPr lang="en-GB" sz="1400" dirty="0">
                <a:solidFill>
                  <a:srgbClr val="FFFFFF"/>
                </a:solidFill>
                <a:latin typeface="Bliss 2 Regular"/>
              </a:rPr>
              <a:t>Telephone: </a:t>
            </a:r>
            <a:r>
              <a:rPr lang="en-GB" sz="1400" b="1" dirty="0">
                <a:solidFill>
                  <a:srgbClr val="FFFFFF"/>
                </a:solidFill>
                <a:latin typeface="Bliss 2 Regular"/>
              </a:rPr>
              <a:t>0800 100 900 </a:t>
            </a:r>
            <a:r>
              <a:rPr lang="en-GB" sz="1400" dirty="0">
                <a:solidFill>
                  <a:srgbClr val="FFFFFF"/>
                </a:solidFill>
                <a:latin typeface="Bliss 2 Regular"/>
              </a:rPr>
              <a:t>(Mon-Fri: 08:00 to 20:00. Saturday: 10:00-17:00) </a:t>
            </a:r>
            <a:endParaRPr lang="en-GB" sz="2000" dirty="0">
              <a:latin typeface="Bliss 2 Regular"/>
            </a:endParaRPr>
          </a:p>
        </p:txBody>
      </p:sp>
    </p:spTree>
    <p:extLst>
      <p:ext uri="{BB962C8B-B14F-4D97-AF65-F5344CB8AC3E}">
        <p14:creationId xmlns:p14="http://schemas.microsoft.com/office/powerpoint/2010/main" val="6002637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id="{8E5036F6-2818-42D7-95A3-366B1FC951D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9750" y="620713"/>
            <a:ext cx="8212138" cy="1800225"/>
          </a:xfrm>
        </p:spPr>
        <p:txBody>
          <a:bodyPr/>
          <a:lstStyle/>
          <a:p>
            <a:pPr algn="ctr"/>
            <a:r>
              <a:rPr lang="en-GB" altLang="en-US" dirty="0"/>
              <a:t>The National Careers Service website:</a:t>
            </a:r>
          </a:p>
        </p:txBody>
      </p:sp>
      <p:sp>
        <p:nvSpPr>
          <p:cNvPr id="6147" name="Content Placeholder 2">
            <a:extLst>
              <a:ext uri="{FF2B5EF4-FFF2-40B4-BE49-F238E27FC236}">
                <a16:creationId xmlns:a16="http://schemas.microsoft.com/office/drawing/2014/main" id="{D53002E0-EEBD-45C6-8D27-0526340023A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42988" y="2420938"/>
            <a:ext cx="7685087" cy="3692525"/>
          </a:xfrm>
        </p:spPr>
        <p:txBody>
          <a:bodyPr/>
          <a:lstStyle/>
          <a:p>
            <a:r>
              <a:rPr lang="en-GB" altLang="en-US" sz="2800" dirty="0"/>
              <a:t>Contact us – 0800 100 900 / </a:t>
            </a:r>
            <a:r>
              <a:rPr lang="en-GB" altLang="en-US" sz="2800" dirty="0">
                <a:hlinkClick r:id="rId3"/>
              </a:rPr>
              <a:t>email</a:t>
            </a:r>
            <a:r>
              <a:rPr lang="en-GB" altLang="en-US" sz="2800" dirty="0"/>
              <a:t> / </a:t>
            </a:r>
            <a:r>
              <a:rPr lang="en-GB" altLang="en-US" sz="2800" dirty="0">
                <a:hlinkClick r:id="rId4"/>
              </a:rPr>
              <a:t>webchat</a:t>
            </a:r>
            <a:endParaRPr lang="en-GB" altLang="en-US" sz="2800" dirty="0"/>
          </a:p>
          <a:p>
            <a:r>
              <a:rPr lang="en-GB" altLang="en-US" sz="2800" dirty="0"/>
              <a:t>Help to get a job – applications advice &amp; more</a:t>
            </a:r>
          </a:p>
          <a:p>
            <a:r>
              <a:rPr lang="en-GB" altLang="en-US" sz="2800" dirty="0"/>
              <a:t>Find a course – The Skills Tool Kit</a:t>
            </a:r>
          </a:p>
          <a:p>
            <a:r>
              <a:rPr lang="en-GB" altLang="en-US" sz="2800" dirty="0"/>
              <a:t>Skills Assessment – Discover </a:t>
            </a:r>
            <a:r>
              <a:rPr lang="en-GB" altLang="en-US" sz="2800"/>
              <a:t>Your Skills </a:t>
            </a:r>
            <a:endParaRPr lang="en-GB" altLang="en-US" sz="2800" dirty="0"/>
          </a:p>
          <a:p>
            <a:r>
              <a:rPr lang="en-GB" altLang="en-US" sz="2800" dirty="0"/>
              <a:t>Explore Careers – over 800 options</a:t>
            </a:r>
          </a:p>
          <a:p>
            <a:endParaRPr lang="en-GB" altLang="en-US" sz="2800" dirty="0"/>
          </a:p>
          <a:p>
            <a:endParaRPr lang="en-GB" altLang="en-US" sz="2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267"/>
    </mc:Choice>
    <mc:Fallback xmlns="">
      <p:transition spd="slow" advTm="66267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EB5BFB91-5788-418E-9E0B-BF715DD4671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00113" y="692150"/>
            <a:ext cx="7886700" cy="1152525"/>
          </a:xfrm>
        </p:spPr>
        <p:txBody>
          <a:bodyPr/>
          <a:lstStyle/>
          <a:p>
            <a:pPr eaLnBrk="1" hangingPunct="1">
              <a:defRPr/>
            </a:pPr>
            <a:r>
              <a:rPr lang="en-GB" altLang="en-US" dirty="0">
                <a:latin typeface="+mn-lt"/>
                <a:ea typeface="MS PGothic" panose="020B0600070205080204" pitchFamily="34" charset="-128"/>
              </a:rPr>
              <a:t>Aims: to provide current knowledge &amp; information on CV writing</a:t>
            </a:r>
            <a:endParaRPr lang="en-US" altLang="en-US" dirty="0">
              <a:latin typeface="+mn-lt"/>
              <a:ea typeface="MS PGothic" panose="020B0600070205080204" pitchFamily="34" charset="-128"/>
            </a:endParaRP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E7CE5661-F366-4ED9-B74F-DD6DEF6F26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00113" y="2286000"/>
            <a:ext cx="7862887" cy="4095750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en-GB" sz="2800" dirty="0">
                <a:ea typeface="MS PGothic" panose="020B0600070205080204" pitchFamily="34" charset="-128"/>
              </a:rPr>
              <a:t>Objectives:</a:t>
            </a:r>
          </a:p>
          <a:p>
            <a:pPr eaLnBrk="1" hangingPunct="1">
              <a:defRPr/>
            </a:pPr>
            <a:r>
              <a:rPr lang="en-GB" altLang="en-US" sz="2800" dirty="0"/>
              <a:t>Know how to compile an effective profile</a:t>
            </a:r>
          </a:p>
          <a:p>
            <a:pPr eaLnBrk="1" hangingPunct="1">
              <a:defRPr/>
            </a:pPr>
            <a:r>
              <a:rPr lang="en-GB" altLang="en-US" sz="2800" dirty="0"/>
              <a:t>How to do yourself justice in your employment history</a:t>
            </a:r>
          </a:p>
          <a:p>
            <a:pPr eaLnBrk="1" hangingPunct="1">
              <a:defRPr/>
            </a:pPr>
            <a:r>
              <a:rPr lang="en-GB" altLang="en-US" sz="2800" dirty="0"/>
              <a:t>Take on board other hints and tips to make your CV more effective</a:t>
            </a:r>
          </a:p>
          <a:p>
            <a:pPr eaLnBrk="1" hangingPunct="1">
              <a:defRPr/>
            </a:pPr>
            <a:r>
              <a:rPr lang="en-GB" altLang="en-US" sz="2800" dirty="0"/>
              <a:t>Advice on answering interview questions effectively</a:t>
            </a:r>
          </a:p>
          <a:p>
            <a:pPr marL="0" indent="0" eaLnBrk="1" hangingPunct="1">
              <a:buFontTx/>
              <a:buNone/>
              <a:defRPr/>
            </a:pPr>
            <a:endParaRPr lang="en-US" altLang="en-US" sz="4400" dirty="0">
              <a:ea typeface="MS PGothic" panose="020B0600070205080204" pitchFamily="34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719"/>
    </mc:Choice>
    <mc:Fallback xmlns="">
      <p:transition spd="slow" advTm="31719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0ED91B-A22A-A5C9-FBE9-DE7FB77451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0200" y="2132856"/>
            <a:ext cx="6858000" cy="1296144"/>
          </a:xfrm>
        </p:spPr>
        <p:txBody>
          <a:bodyPr wrap="square" anchor="ctr">
            <a:normAutofit/>
          </a:bodyPr>
          <a:lstStyle/>
          <a:p>
            <a:r>
              <a:rPr lang="en-US" dirty="0"/>
              <a:t>Introductions……….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E7F588-4A72-B519-CB25-C41F97E646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47664" y="3140968"/>
            <a:ext cx="5791200" cy="1752600"/>
          </a:xfrm>
        </p:spPr>
        <p:txBody>
          <a:bodyPr wrap="square" anchor="t">
            <a:normAutofit/>
          </a:bodyPr>
          <a:lstStyle/>
          <a:p>
            <a:r>
              <a:rPr lang="en-US" dirty="0"/>
              <a:t>What jobs are you interested in ? </a:t>
            </a:r>
          </a:p>
          <a:p>
            <a:endParaRPr lang="en-US" dirty="0"/>
          </a:p>
          <a:p>
            <a:r>
              <a:rPr lang="en-US" dirty="0"/>
              <a:t>What skills do you think you will need to show on your CV to apply for them ?</a:t>
            </a:r>
          </a:p>
        </p:txBody>
      </p:sp>
    </p:spTree>
    <p:extLst>
      <p:ext uri="{BB962C8B-B14F-4D97-AF65-F5344CB8AC3E}">
        <p14:creationId xmlns:p14="http://schemas.microsoft.com/office/powerpoint/2010/main" val="39605402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>
            <a:extLst>
              <a:ext uri="{FF2B5EF4-FFF2-40B4-BE49-F238E27FC236}">
                <a16:creationId xmlns:a16="http://schemas.microsoft.com/office/drawing/2014/main" id="{25997FEB-BA6C-4A4F-8E0E-4A669C54AF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16632"/>
            <a:ext cx="7772400" cy="1143000"/>
          </a:xfrm>
        </p:spPr>
        <p:txBody>
          <a:bodyPr/>
          <a:lstStyle/>
          <a:p>
            <a:r>
              <a:rPr lang="en-GB" altLang="en-US" sz="5400" dirty="0"/>
              <a:t>What should a CV contain?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5D4217C-DC52-83A9-86D6-7B712B19B504}"/>
              </a:ext>
            </a:extLst>
          </p:cNvPr>
          <p:cNvGraphicFramePr>
            <a:graphicFrameLocks noGrp="1"/>
          </p:cNvGraphicFramePr>
          <p:nvPr/>
        </p:nvGraphicFramePr>
        <p:xfrm>
          <a:off x="827584" y="1484784"/>
          <a:ext cx="7772400" cy="5007919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2590800">
                  <a:extLst>
                    <a:ext uri="{9D8B030D-6E8A-4147-A177-3AD203B41FA5}">
                      <a16:colId xmlns:a16="http://schemas.microsoft.com/office/drawing/2014/main" val="1979730250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905267253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948130725"/>
                    </a:ext>
                  </a:extLst>
                </a:gridCol>
              </a:tblGrid>
              <a:tr h="422599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Work History </a:t>
                      </a:r>
                    </a:p>
                    <a:p>
                      <a:pPr algn="ctr"/>
                      <a:r>
                        <a:rPr lang="en-US" sz="2000" b="1" dirty="0"/>
                        <a:t>(paid and unpaid)</a:t>
                      </a:r>
                      <a:endParaRPr lang="en-GB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dirty="0"/>
                        <a:t>Full school history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dirty="0"/>
                        <a:t>National Insurance Number</a:t>
                      </a:r>
                    </a:p>
                    <a:p>
                      <a:pPr algn="ctr"/>
                      <a:endParaRPr lang="en-GB" sz="2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84065191"/>
                  </a:ext>
                </a:extLst>
              </a:tr>
              <a:tr h="627615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Phone number</a:t>
                      </a:r>
                      <a:endParaRPr lang="en-GB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/>
                        <a:t>Interests</a:t>
                      </a:r>
                      <a:endParaRPr lang="en-GB" sz="2000" b="1" dirty="0"/>
                    </a:p>
                    <a:p>
                      <a:pPr algn="ctr"/>
                      <a:endParaRPr lang="en-GB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/>
                        <a:t>Date of birth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690034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dirty="0"/>
                        <a:t>Ethnicity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/>
                        <a:t>References </a:t>
                      </a:r>
                      <a:endParaRPr lang="en-GB" sz="2000" b="1" dirty="0"/>
                    </a:p>
                    <a:p>
                      <a:pPr algn="ctr"/>
                      <a:endParaRPr lang="en-GB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/>
                        <a:t>Town and County live in</a:t>
                      </a:r>
                      <a:endParaRPr lang="en-GB" sz="2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48485743"/>
                  </a:ext>
                </a:extLst>
              </a:tr>
              <a:tr h="570304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Qualifications</a:t>
                      </a:r>
                      <a:endParaRPr lang="en-GB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/>
                        <a:t>Name</a:t>
                      </a:r>
                      <a:endParaRPr lang="en-GB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/>
                        <a:t>Marital status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00163479"/>
                  </a:ext>
                </a:extLst>
              </a:tr>
              <a:tr h="627615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Achievements</a:t>
                      </a:r>
                      <a:endParaRPr lang="en-GB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Volunteer Work</a:t>
                      </a:r>
                      <a:endParaRPr lang="en-GB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/>
                        <a:t>Full home address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12736740"/>
                  </a:ext>
                </a:extLst>
              </a:tr>
              <a:tr h="627615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/>
                        <a:t>Email</a:t>
                      </a:r>
                      <a:endParaRPr lang="en-GB" sz="2000" b="1" dirty="0"/>
                    </a:p>
                    <a:p>
                      <a:pPr algn="ctr"/>
                      <a:endParaRPr lang="en-GB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/>
                        <a:t>“CV”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dirty="0"/>
                        <a:t>Driver</a:t>
                      </a:r>
                    </a:p>
                    <a:p>
                      <a:pPr algn="ctr"/>
                      <a:endParaRPr lang="en-GB" sz="2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24922971"/>
                  </a:ext>
                </a:extLst>
              </a:tr>
              <a:tr h="627615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/>
                        <a:t>Profile</a:t>
                      </a:r>
                      <a:endParaRPr lang="en-GB" sz="2000" b="1" dirty="0"/>
                    </a:p>
                    <a:p>
                      <a:pPr algn="ctr"/>
                      <a:endParaRPr lang="en-GB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dirty="0"/>
                        <a:t>Skills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/>
                        <a:t>Bank details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691430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05407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>
            <a:extLst>
              <a:ext uri="{FF2B5EF4-FFF2-40B4-BE49-F238E27FC236}">
                <a16:creationId xmlns:a16="http://schemas.microsoft.com/office/drawing/2014/main" id="{25997FEB-BA6C-4A4F-8E0E-4A669C54AF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584" y="332656"/>
            <a:ext cx="7772400" cy="1143000"/>
          </a:xfrm>
        </p:spPr>
        <p:txBody>
          <a:bodyPr/>
          <a:lstStyle/>
          <a:p>
            <a:r>
              <a:rPr lang="en-GB" altLang="en-US" sz="5400" dirty="0"/>
              <a:t>What should a CV contain?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535A9D73-B588-C490-9A38-664612C3D8BE}"/>
              </a:ext>
            </a:extLst>
          </p:cNvPr>
          <p:cNvGraphicFramePr>
            <a:graphicFrameLocks noGrp="1"/>
          </p:cNvGraphicFramePr>
          <p:nvPr/>
        </p:nvGraphicFramePr>
        <p:xfrm>
          <a:off x="827584" y="1484784"/>
          <a:ext cx="7772400" cy="5007919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2590800">
                  <a:extLst>
                    <a:ext uri="{9D8B030D-6E8A-4147-A177-3AD203B41FA5}">
                      <a16:colId xmlns:a16="http://schemas.microsoft.com/office/drawing/2014/main" val="1979730250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905267253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948130725"/>
                    </a:ext>
                  </a:extLst>
                </a:gridCol>
              </a:tblGrid>
              <a:tr h="422599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highlight>
                            <a:srgbClr val="FFFF00"/>
                          </a:highlight>
                        </a:rPr>
                        <a:t>Work History </a:t>
                      </a:r>
                    </a:p>
                    <a:p>
                      <a:pPr algn="ctr"/>
                      <a:r>
                        <a:rPr lang="en-US" sz="2000" b="1" dirty="0">
                          <a:highlight>
                            <a:srgbClr val="FFFF00"/>
                          </a:highlight>
                        </a:rPr>
                        <a:t>(paid and unpaid)</a:t>
                      </a:r>
                      <a:endParaRPr lang="en-GB" sz="2000" b="1" dirty="0">
                        <a:highlight>
                          <a:srgbClr val="FFFF00"/>
                        </a:highligh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dirty="0"/>
                        <a:t>Full school history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dirty="0"/>
                        <a:t>National Insurance Number</a:t>
                      </a:r>
                    </a:p>
                    <a:p>
                      <a:pPr algn="ctr"/>
                      <a:endParaRPr lang="en-GB" sz="2000" b="1" dirty="0">
                        <a:highlight>
                          <a:srgbClr val="FFFF00"/>
                        </a:highlight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84065191"/>
                  </a:ext>
                </a:extLst>
              </a:tr>
              <a:tr h="627615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highlight>
                            <a:srgbClr val="FFFF00"/>
                          </a:highlight>
                        </a:rPr>
                        <a:t>Phone number</a:t>
                      </a:r>
                      <a:endParaRPr lang="en-GB" sz="2000" b="1" dirty="0">
                        <a:highlight>
                          <a:srgbClr val="FFFF00"/>
                        </a:highligh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highlight>
                            <a:srgbClr val="FFFF00"/>
                          </a:highlight>
                        </a:rPr>
                        <a:t>Interests</a:t>
                      </a:r>
                      <a:endParaRPr lang="en-GB" sz="2000" b="1" dirty="0">
                        <a:highlight>
                          <a:srgbClr val="FFFF00"/>
                        </a:highlight>
                      </a:endParaRPr>
                    </a:p>
                    <a:p>
                      <a:pPr algn="ctr"/>
                      <a:endParaRPr lang="en-GB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/>
                        <a:t>Date of birth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690034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dirty="0"/>
                        <a:t>Ethnicity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highlight>
                            <a:srgbClr val="FFFF00"/>
                          </a:highlight>
                        </a:rPr>
                        <a:t>References </a:t>
                      </a:r>
                      <a:endParaRPr lang="en-GB" sz="2000" b="1" dirty="0">
                        <a:highlight>
                          <a:srgbClr val="FFFF00"/>
                        </a:highlight>
                      </a:endParaRPr>
                    </a:p>
                    <a:p>
                      <a:pPr algn="ctr"/>
                      <a:endParaRPr lang="en-GB" sz="2000" b="1" dirty="0">
                        <a:highlight>
                          <a:srgbClr val="FFFF00"/>
                        </a:highligh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highlight>
                            <a:srgbClr val="FFFF00"/>
                          </a:highlight>
                        </a:rPr>
                        <a:t>Town and County live in</a:t>
                      </a:r>
                      <a:endParaRPr lang="en-GB" sz="2000" b="1" dirty="0">
                        <a:highlight>
                          <a:srgbClr val="FFFF00"/>
                        </a:highlight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48485743"/>
                  </a:ext>
                </a:extLst>
              </a:tr>
              <a:tr h="570304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highlight>
                            <a:srgbClr val="FFFF00"/>
                          </a:highlight>
                        </a:rPr>
                        <a:t>Qualifications</a:t>
                      </a:r>
                      <a:endParaRPr lang="en-GB" sz="2000" b="1" dirty="0">
                        <a:highlight>
                          <a:srgbClr val="FFFF00"/>
                        </a:highligh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highlight>
                            <a:srgbClr val="FFFF00"/>
                          </a:highlight>
                        </a:rPr>
                        <a:t>Name</a:t>
                      </a:r>
                      <a:endParaRPr lang="en-GB" sz="2000" b="1" dirty="0">
                        <a:highlight>
                          <a:srgbClr val="FFFF00"/>
                        </a:highligh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/>
                        <a:t>Marital status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00163479"/>
                  </a:ext>
                </a:extLst>
              </a:tr>
              <a:tr h="627615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highlight>
                            <a:srgbClr val="FFFF00"/>
                          </a:highlight>
                        </a:rPr>
                        <a:t>Achievements</a:t>
                      </a:r>
                      <a:endParaRPr lang="en-GB" sz="2000" b="1" dirty="0">
                        <a:highlight>
                          <a:srgbClr val="FFFF00"/>
                        </a:highligh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highlight>
                            <a:srgbClr val="FFFF00"/>
                          </a:highlight>
                        </a:rPr>
                        <a:t>Volunteer Work</a:t>
                      </a:r>
                      <a:endParaRPr lang="en-GB" sz="2000" b="1" dirty="0">
                        <a:highlight>
                          <a:srgbClr val="FFFF00"/>
                        </a:highligh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/>
                        <a:t>Full home address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12736740"/>
                  </a:ext>
                </a:extLst>
              </a:tr>
              <a:tr h="627615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highlight>
                            <a:srgbClr val="FFFF00"/>
                          </a:highlight>
                        </a:rPr>
                        <a:t>Email</a:t>
                      </a:r>
                      <a:endParaRPr lang="en-GB" sz="2000" b="1" dirty="0">
                        <a:highlight>
                          <a:srgbClr val="FFFF00"/>
                        </a:highlight>
                      </a:endParaRPr>
                    </a:p>
                    <a:p>
                      <a:pPr algn="ctr"/>
                      <a:endParaRPr lang="en-GB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/>
                        <a:t>“CV”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dirty="0">
                          <a:highlight>
                            <a:srgbClr val="FFFF00"/>
                          </a:highlight>
                        </a:rPr>
                        <a:t>Driver</a:t>
                      </a:r>
                    </a:p>
                    <a:p>
                      <a:pPr algn="ctr"/>
                      <a:endParaRPr lang="en-GB" sz="2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24922971"/>
                  </a:ext>
                </a:extLst>
              </a:tr>
              <a:tr h="627615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highlight>
                            <a:srgbClr val="FFFF00"/>
                          </a:highlight>
                        </a:rPr>
                        <a:t>Profile</a:t>
                      </a:r>
                      <a:endParaRPr lang="en-GB" sz="2000" b="1" dirty="0">
                        <a:highlight>
                          <a:srgbClr val="FFFF00"/>
                        </a:highlight>
                      </a:endParaRPr>
                    </a:p>
                    <a:p>
                      <a:pPr algn="ctr"/>
                      <a:endParaRPr lang="en-GB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dirty="0">
                          <a:highlight>
                            <a:srgbClr val="FFFF00"/>
                          </a:highlight>
                        </a:rPr>
                        <a:t>Skills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/>
                        <a:t>Bank details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691430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44584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>
            <a:extLst>
              <a:ext uri="{FF2B5EF4-FFF2-40B4-BE49-F238E27FC236}">
                <a16:creationId xmlns:a16="http://schemas.microsoft.com/office/drawing/2014/main" id="{687BFDB1-9BA4-4689-ABC8-A9D9364240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90600" y="404813"/>
            <a:ext cx="7772400" cy="1143000"/>
          </a:xfrm>
        </p:spPr>
        <p:txBody>
          <a:bodyPr/>
          <a:lstStyle/>
          <a:p>
            <a:r>
              <a:rPr lang="en-GB" altLang="en-US" dirty="0"/>
              <a:t>Flow of the CV: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4F2434-4B49-4A87-9131-90C7FB6B4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0125" y="1547813"/>
            <a:ext cx="7772400" cy="4114800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en-GB" altLang="en-US" sz="2800" b="1" dirty="0"/>
              <a:t>Personal Details</a:t>
            </a:r>
          </a:p>
          <a:p>
            <a:pPr marL="0" indent="0">
              <a:buFontTx/>
              <a:buNone/>
              <a:defRPr/>
            </a:pPr>
            <a:r>
              <a:rPr lang="en-GB" altLang="en-US" sz="2800" b="1" dirty="0"/>
              <a:t>Profile</a:t>
            </a:r>
          </a:p>
          <a:p>
            <a:pPr marL="0" indent="0">
              <a:buFontTx/>
              <a:buNone/>
              <a:defRPr/>
            </a:pPr>
            <a:r>
              <a:rPr lang="en-GB" altLang="en-US" sz="2800" b="1" dirty="0"/>
              <a:t>Skills/Qualities</a:t>
            </a:r>
          </a:p>
          <a:p>
            <a:pPr marL="0" indent="0">
              <a:buFontTx/>
              <a:buNone/>
              <a:defRPr/>
            </a:pPr>
            <a:r>
              <a:rPr lang="en-GB" altLang="en-US" sz="2800" b="1" dirty="0"/>
              <a:t>Employment History</a:t>
            </a:r>
          </a:p>
          <a:p>
            <a:pPr marL="0" indent="0">
              <a:buFontTx/>
              <a:buNone/>
              <a:defRPr/>
            </a:pPr>
            <a:r>
              <a:rPr lang="en-GB" altLang="en-US" sz="2800" b="1" dirty="0"/>
              <a:t>Education &amp; Training</a:t>
            </a:r>
          </a:p>
          <a:p>
            <a:pPr marL="0" indent="0">
              <a:buFontTx/>
              <a:buNone/>
              <a:defRPr/>
            </a:pPr>
            <a:r>
              <a:rPr lang="en-GB" altLang="en-US" sz="2800" b="1" dirty="0"/>
              <a:t>Interests</a:t>
            </a:r>
          </a:p>
          <a:p>
            <a:pPr marL="0" indent="0">
              <a:buFontTx/>
              <a:buNone/>
              <a:defRPr/>
            </a:pPr>
            <a:r>
              <a:rPr lang="en-GB" altLang="en-US" sz="2800" b="1" dirty="0"/>
              <a:t>References</a:t>
            </a:r>
          </a:p>
          <a:p>
            <a:pPr>
              <a:defRPr/>
            </a:pPr>
            <a:endParaRPr lang="en-GB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835"/>
    </mc:Choice>
    <mc:Fallback xmlns="">
      <p:transition spd="slow" advTm="48835"/>
    </mc:Fallback>
  </mc:AlternateContent>
</p:sld>
</file>

<file path=ppt/theme/theme1.xml><?xml version="1.0" encoding="utf-8"?>
<a:theme xmlns:a="http://schemas.openxmlformats.org/drawingml/2006/main" name="Next_Step_LLA_green">
  <a:themeElements>
    <a:clrScheme name="National_Careers_Service">
      <a:dk1>
        <a:sysClr val="windowText" lastClr="000000"/>
      </a:dk1>
      <a:lt1>
        <a:sysClr val="window" lastClr="FFFFFF"/>
      </a:lt1>
      <a:dk2>
        <a:srgbClr val="005661"/>
      </a:dk2>
      <a:lt2>
        <a:srgbClr val="EEECE1"/>
      </a:lt2>
      <a:accent1>
        <a:srgbClr val="009DBB"/>
      </a:accent1>
      <a:accent2>
        <a:srgbClr val="E4028C"/>
      </a:accent2>
      <a:accent3>
        <a:srgbClr val="1E8801"/>
      </a:accent3>
      <a:accent4>
        <a:srgbClr val="963393"/>
      </a:accent4>
      <a:accent5>
        <a:srgbClr val="AAAAAA"/>
      </a:accent5>
      <a:accent6>
        <a:srgbClr val="FAA61A"/>
      </a:accent6>
      <a:hlink>
        <a:srgbClr val="009DBB"/>
      </a:hlink>
      <a:folHlink>
        <a:srgbClr val="65246A"/>
      </a:folHlink>
    </a:clrScheme>
    <a:fontScheme name="Next Step - Aqua">
      <a:majorFont>
        <a:latin typeface="Calibri"/>
        <a:ea typeface="ＭＳ Ｐゴシック"/>
        <a:cs typeface="ＭＳ Ｐゴシック"/>
      </a:majorFont>
      <a:minorFont>
        <a:latin typeface="Calibri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lnDef>
  </a:objectDefaults>
  <a:extraClrSchemeLst>
    <a:extraClrScheme>
      <a:clrScheme name="Next Step - Aqu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xt Step - Aqu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xt Step - Aqu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xt Step - Aqu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xt Step - Aqu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xt Step - Aqu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xt Step - Aqu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xt Step - Aqu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xt Step - Aqu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xt Step - Aqu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xt Step - Aqu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xt Step - Aqu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93B9A52E711564DB55889BE221AE21B" ma:contentTypeVersion="2" ma:contentTypeDescription="Create a new document." ma:contentTypeScope="" ma:versionID="7a87905683b8511b32675115ae0b65dd">
  <xsd:schema xmlns:xsd="http://www.w3.org/2001/XMLSchema" xmlns:xs="http://www.w3.org/2001/XMLSchema" xmlns:p="http://schemas.microsoft.com/office/2006/metadata/properties" xmlns:ns2="2824b8e9-8c17-44f4-b3b5-deb2c5de6c41" targetNamespace="http://schemas.microsoft.com/office/2006/metadata/properties" ma:root="true" ma:fieldsID="d500cd6810813a519ed60b076788c80f" ns2:_="">
    <xsd:import namespace="2824b8e9-8c17-44f4-b3b5-deb2c5de6c4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24b8e9-8c17-44f4-b3b5-deb2c5de6c4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C284091-B8C3-4584-BF3A-FE5E684F49A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824b8e9-8c17-44f4-b3b5-deb2c5de6c4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49029A5-3FC1-4253-B0A7-5051CC9B8D35}">
  <ds:schemaRefs>
    <ds:schemaRef ds:uri="2824b8e9-8c17-44f4-b3b5-deb2c5de6c41"/>
    <ds:schemaRef ds:uri="http://purl.org/dc/elements/1.1/"/>
    <ds:schemaRef ds:uri="http://schemas.microsoft.com/office/2006/metadata/properties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Next_Step_LLA_green.pot</Template>
  <TotalTime>11</TotalTime>
  <Words>1051</Words>
  <Application>Microsoft Office PowerPoint</Application>
  <PresentationFormat>On-screen Show (4:3)</PresentationFormat>
  <Paragraphs>195</Paragraphs>
  <Slides>26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4" baseType="lpstr">
      <vt:lpstr>MS PGothic</vt:lpstr>
      <vt:lpstr>Arial</vt:lpstr>
      <vt:lpstr>Bliss 2 Medium</vt:lpstr>
      <vt:lpstr>Bliss 2 Regular</vt:lpstr>
      <vt:lpstr>Calibri</vt:lpstr>
      <vt:lpstr>Century Gothic</vt:lpstr>
      <vt:lpstr>Wingdings</vt:lpstr>
      <vt:lpstr>Next_Step_LLA_green</vt:lpstr>
      <vt:lpstr>I miss understoo</vt:lpstr>
      <vt:lpstr>PowerPoint Presentation</vt:lpstr>
      <vt:lpstr>PowerPoint Presentation</vt:lpstr>
      <vt:lpstr>The National Careers Service website:</vt:lpstr>
      <vt:lpstr>Aims: to provide current knowledge &amp; information on CV writing</vt:lpstr>
      <vt:lpstr>Introductions………. </vt:lpstr>
      <vt:lpstr>What should a CV contain?</vt:lpstr>
      <vt:lpstr>What should a CV contain?</vt:lpstr>
      <vt:lpstr>Flow of the CV:</vt:lpstr>
      <vt:lpstr>Personal Details…</vt:lpstr>
      <vt:lpstr>Profile – five point plan…</vt:lpstr>
      <vt:lpstr>Experience – Retail Assistant/7 years/fashion &amp; food Core qualification – NVQ2 in Customer Service Top 2 skills/qualities – team work &amp; communication USP/achievement – First Aid Certificate Reason for applying – looking for a new challenge </vt:lpstr>
      <vt:lpstr>Skills…</vt:lpstr>
      <vt:lpstr>Skills………</vt:lpstr>
      <vt:lpstr>National Careers website…</vt:lpstr>
      <vt:lpstr>PowerPoint Presentation</vt:lpstr>
      <vt:lpstr>PowerPoint Presentation</vt:lpstr>
      <vt:lpstr>Work History…</vt:lpstr>
      <vt:lpstr>PowerPoint Presentation</vt:lpstr>
      <vt:lpstr>Education/Training…</vt:lpstr>
      <vt:lpstr>Interests…</vt:lpstr>
      <vt:lpstr>References…</vt:lpstr>
      <vt:lpstr>Employers’ “Top 5 CV mistakes to avoid”</vt:lpstr>
      <vt:lpstr>Popular interview questions…</vt:lpstr>
      <vt:lpstr>Thank you for listening  </vt:lpstr>
      <vt:lpstr>PowerPoint Presentation</vt:lpstr>
    </vt:vector>
  </TitlesOfParts>
  <Manager/>
  <Company>National Careers Service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NCS presentation</dc:title>
  <dc:subject/>
  <dc:creator>Julia Inshaw</dc:creator>
  <cp:keywords/>
  <dc:description/>
  <cp:lastModifiedBy>Leah Skinner</cp:lastModifiedBy>
  <cp:revision>90</cp:revision>
  <dcterms:created xsi:type="dcterms:W3CDTF">2010-06-11T12:40:00Z</dcterms:created>
  <dcterms:modified xsi:type="dcterms:W3CDTF">2024-11-28T16:21:53Z</dcterms:modified>
  <cp:category/>
</cp:coreProperties>
</file>