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</p:sldMasterIdLst>
  <p:notesMasterIdLst>
    <p:notesMasterId r:id="rId30"/>
  </p:notesMasterIdLst>
  <p:sldIdLst>
    <p:sldId id="258" r:id="rId4"/>
    <p:sldId id="640" r:id="rId5"/>
    <p:sldId id="654" r:id="rId6"/>
    <p:sldId id="328" r:id="rId7"/>
    <p:sldId id="260" r:id="rId8"/>
    <p:sldId id="645" r:id="rId9"/>
    <p:sldId id="650" r:id="rId10"/>
    <p:sldId id="652" r:id="rId11"/>
    <p:sldId id="277" r:id="rId12"/>
    <p:sldId id="278" r:id="rId13"/>
    <p:sldId id="329" r:id="rId14"/>
    <p:sldId id="330" r:id="rId15"/>
    <p:sldId id="281" r:id="rId16"/>
    <p:sldId id="649" r:id="rId17"/>
    <p:sldId id="641" r:id="rId18"/>
    <p:sldId id="642" r:id="rId19"/>
    <p:sldId id="643" r:id="rId20"/>
    <p:sldId id="331" r:id="rId21"/>
    <p:sldId id="332" r:id="rId22"/>
    <p:sldId id="286" r:id="rId23"/>
    <p:sldId id="287" r:id="rId24"/>
    <p:sldId id="284" r:id="rId25"/>
    <p:sldId id="333" r:id="rId26"/>
    <p:sldId id="340" r:id="rId27"/>
    <p:sldId id="338" r:id="rId28"/>
    <p:sldId id="33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34772B-21AA-4015-A15E-3E3B6A35AE32}" v="2" dt="2024-11-28T14:53:31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McCallum" userId="25930ec9-eb36-451b-9abb-e3c2a40f1b0c" providerId="ADAL" clId="{25D30F6C-4CD2-4404-A402-D91434E6616D}"/>
    <pc:docChg chg="custSel delSld modSld">
      <pc:chgData name="Vicky McCallum" userId="25930ec9-eb36-451b-9abb-e3c2a40f1b0c" providerId="ADAL" clId="{25D30F6C-4CD2-4404-A402-D91434E6616D}" dt="2024-11-20T15:49:31.179" v="161" actId="20577"/>
      <pc:docMkLst>
        <pc:docMk/>
      </pc:docMkLst>
      <pc:sldChg chg="modSp mod">
        <pc:chgData name="Vicky McCallum" userId="25930ec9-eb36-451b-9abb-e3c2a40f1b0c" providerId="ADAL" clId="{25D30F6C-4CD2-4404-A402-D91434E6616D}" dt="2024-11-20T15:49:31.179" v="161" actId="20577"/>
        <pc:sldMkLst>
          <pc:docMk/>
          <pc:sldMk cId="0" sldId="258"/>
        </pc:sldMkLst>
        <pc:spChg chg="mod">
          <ac:chgData name="Vicky McCallum" userId="25930ec9-eb36-451b-9abb-e3c2a40f1b0c" providerId="ADAL" clId="{25D30F6C-4CD2-4404-A402-D91434E6616D}" dt="2024-11-20T15:49:31.179" v="161" actId="20577"/>
          <ac:spMkLst>
            <pc:docMk/>
            <pc:sldMk cId="0" sldId="258"/>
            <ac:spMk id="4100" creationId="{4228222E-43F2-4626-9A3A-93ABF4C1D611}"/>
          </ac:spMkLst>
        </pc:spChg>
      </pc:sldChg>
      <pc:sldChg chg="modSp mod">
        <pc:chgData name="Vicky McCallum" userId="25930ec9-eb36-451b-9abb-e3c2a40f1b0c" providerId="ADAL" clId="{25D30F6C-4CD2-4404-A402-D91434E6616D}" dt="2024-11-18T13:20:36.821" v="130" actId="5793"/>
        <pc:sldMkLst>
          <pc:docMk/>
          <pc:sldMk cId="0" sldId="328"/>
        </pc:sldMkLst>
        <pc:spChg chg="mod">
          <ac:chgData name="Vicky McCallum" userId="25930ec9-eb36-451b-9abb-e3c2a40f1b0c" providerId="ADAL" clId="{25D30F6C-4CD2-4404-A402-D91434E6616D}" dt="2024-11-18T13:20:36.821" v="130" actId="5793"/>
          <ac:spMkLst>
            <pc:docMk/>
            <pc:sldMk cId="0" sldId="328"/>
            <ac:spMk id="6147" creationId="{D53002E0-EEBD-45C6-8D27-0526340023A2}"/>
          </ac:spMkLst>
        </pc:spChg>
      </pc:sldChg>
      <pc:sldChg chg="modSp mod">
        <pc:chgData name="Vicky McCallum" userId="25930ec9-eb36-451b-9abb-e3c2a40f1b0c" providerId="ADAL" clId="{25D30F6C-4CD2-4404-A402-D91434E6616D}" dt="2024-11-15T16:30:51.159" v="96" actId="20577"/>
        <pc:sldMkLst>
          <pc:docMk/>
          <pc:sldMk cId="871533716" sldId="338"/>
        </pc:sldMkLst>
        <pc:spChg chg="mod">
          <ac:chgData name="Vicky McCallum" userId="25930ec9-eb36-451b-9abb-e3c2a40f1b0c" providerId="ADAL" clId="{25D30F6C-4CD2-4404-A402-D91434E6616D}" dt="2024-11-15T16:30:48.123" v="95" actId="20577"/>
          <ac:spMkLst>
            <pc:docMk/>
            <pc:sldMk cId="871533716" sldId="338"/>
            <ac:spMk id="2" creationId="{9671FC45-87D0-4CD6-82CF-5F6B78F7DB14}"/>
          </ac:spMkLst>
        </pc:spChg>
        <pc:spChg chg="mod">
          <ac:chgData name="Vicky McCallum" userId="25930ec9-eb36-451b-9abb-e3c2a40f1b0c" providerId="ADAL" clId="{25D30F6C-4CD2-4404-A402-D91434E6616D}" dt="2024-11-15T16:30:51.159" v="96" actId="20577"/>
          <ac:spMkLst>
            <pc:docMk/>
            <pc:sldMk cId="871533716" sldId="338"/>
            <ac:spMk id="3" creationId="{CC7447BB-6EF1-4C3C-899B-68C645CC2E97}"/>
          </ac:spMkLst>
        </pc:spChg>
      </pc:sldChg>
      <pc:sldChg chg="del">
        <pc:chgData name="Vicky McCallum" userId="25930ec9-eb36-451b-9abb-e3c2a40f1b0c" providerId="ADAL" clId="{25D30F6C-4CD2-4404-A402-D91434E6616D}" dt="2024-11-15T16:29:34.803" v="29" actId="2696"/>
        <pc:sldMkLst>
          <pc:docMk/>
          <pc:sldMk cId="2870319256" sldId="341"/>
        </pc:sldMkLst>
      </pc:sldChg>
    </pc:docChg>
  </pc:docChgLst>
  <pc:docChgLst>
    <pc:chgData name="Vicky McCallum" userId="25930ec9-eb36-451b-9abb-e3c2a40f1b0c" providerId="ADAL" clId="{A62996AF-8887-43C1-A5BF-0C9E022BD83E}"/>
    <pc:docChg chg="custSel delSld modSld">
      <pc:chgData name="Vicky McCallum" userId="25930ec9-eb36-451b-9abb-e3c2a40f1b0c" providerId="ADAL" clId="{A62996AF-8887-43C1-A5BF-0C9E022BD83E}" dt="2024-05-22T16:27:24.569" v="14" actId="2696"/>
      <pc:docMkLst>
        <pc:docMk/>
      </pc:docMkLst>
      <pc:sldChg chg="modSp mod">
        <pc:chgData name="Vicky McCallum" userId="25930ec9-eb36-451b-9abb-e3c2a40f1b0c" providerId="ADAL" clId="{A62996AF-8887-43C1-A5BF-0C9E022BD83E}" dt="2024-05-20T09:33:10.765" v="9" actId="20577"/>
        <pc:sldMkLst>
          <pc:docMk/>
          <pc:sldMk cId="0" sldId="258"/>
        </pc:sldMkLst>
        <pc:spChg chg="mod">
          <ac:chgData name="Vicky McCallum" userId="25930ec9-eb36-451b-9abb-e3c2a40f1b0c" providerId="ADAL" clId="{A62996AF-8887-43C1-A5BF-0C9E022BD83E}" dt="2024-05-20T09:33:10.765" v="9" actId="20577"/>
          <ac:spMkLst>
            <pc:docMk/>
            <pc:sldMk cId="0" sldId="258"/>
            <ac:spMk id="4100" creationId="{4228222E-43F2-4626-9A3A-93ABF4C1D611}"/>
          </ac:spMkLst>
        </pc:spChg>
      </pc:sldChg>
      <pc:sldChg chg="del">
        <pc:chgData name="Vicky McCallum" userId="25930ec9-eb36-451b-9abb-e3c2a40f1b0c" providerId="ADAL" clId="{A62996AF-8887-43C1-A5BF-0C9E022BD83E}" dt="2024-05-22T16:27:24.569" v="14" actId="2696"/>
        <pc:sldMkLst>
          <pc:docMk/>
          <pc:sldMk cId="0" sldId="602"/>
        </pc:sldMkLst>
      </pc:sldChg>
      <pc:sldChg chg="modSp mod">
        <pc:chgData name="Vicky McCallum" userId="25930ec9-eb36-451b-9abb-e3c2a40f1b0c" providerId="ADAL" clId="{A62996AF-8887-43C1-A5BF-0C9E022BD83E}" dt="2024-05-20T09:33:33.558" v="13" actId="27636"/>
        <pc:sldMkLst>
          <pc:docMk/>
          <pc:sldMk cId="3960540222" sldId="645"/>
        </pc:sldMkLst>
        <pc:spChg chg="mod">
          <ac:chgData name="Vicky McCallum" userId="25930ec9-eb36-451b-9abb-e3c2a40f1b0c" providerId="ADAL" clId="{A62996AF-8887-43C1-A5BF-0C9E022BD83E}" dt="2024-05-20T09:33:33.558" v="13" actId="27636"/>
          <ac:spMkLst>
            <pc:docMk/>
            <pc:sldMk cId="3960540222" sldId="645"/>
            <ac:spMk id="3" creationId="{B9E7F588-4A72-B519-CB25-C41F97E646D1}"/>
          </ac:spMkLst>
        </pc:spChg>
      </pc:sldChg>
    </pc:docChg>
  </pc:docChgLst>
  <pc:docChgLst>
    <pc:chgData name="Leah Skinner" userId="5609d54a-6b7c-464c-a74e-4ae32440d2b1" providerId="ADAL" clId="{8CCF198F-B90D-4DDF-9949-9CFED66BB95F}"/>
    <pc:docChg chg="modSld">
      <pc:chgData name="Leah Skinner" userId="5609d54a-6b7c-464c-a74e-4ae32440d2b1" providerId="ADAL" clId="{8CCF198F-B90D-4DDF-9949-9CFED66BB95F}" dt="2024-11-28T14:41:53.990" v="33" actId="20577"/>
      <pc:docMkLst>
        <pc:docMk/>
      </pc:docMkLst>
      <pc:sldChg chg="modSp mod">
        <pc:chgData name="Leah Skinner" userId="5609d54a-6b7c-464c-a74e-4ae32440d2b1" providerId="ADAL" clId="{8CCF198F-B90D-4DDF-9949-9CFED66BB95F}" dt="2024-11-28T14:41:53.990" v="33" actId="20577"/>
        <pc:sldMkLst>
          <pc:docMk/>
          <pc:sldMk cId="871533716" sldId="338"/>
        </pc:sldMkLst>
        <pc:spChg chg="mod">
          <ac:chgData name="Leah Skinner" userId="5609d54a-6b7c-464c-a74e-4ae32440d2b1" providerId="ADAL" clId="{8CCF198F-B90D-4DDF-9949-9CFED66BB95F}" dt="2024-11-28T14:41:53.990" v="33" actId="20577"/>
          <ac:spMkLst>
            <pc:docMk/>
            <pc:sldMk cId="871533716" sldId="338"/>
            <ac:spMk id="3" creationId="{CC7447BB-6EF1-4C3C-899B-68C645CC2E97}"/>
          </ac:spMkLst>
        </pc:spChg>
      </pc:sldChg>
    </pc:docChg>
  </pc:docChgLst>
  <pc:docChgLst>
    <pc:chgData name="Leah Skinner" userId="5609d54a-6b7c-464c-a74e-4ae32440d2b1" providerId="ADAL" clId="{6834772B-21AA-4015-A15E-3E3B6A35AE32}"/>
    <pc:docChg chg="addSld delSld modSld sldOrd">
      <pc:chgData name="Leah Skinner" userId="5609d54a-6b7c-464c-a74e-4ae32440d2b1" providerId="ADAL" clId="{6834772B-21AA-4015-A15E-3E3B6A35AE32}" dt="2024-11-28T16:21:51.124" v="32"/>
      <pc:docMkLst>
        <pc:docMk/>
      </pc:docMkLst>
      <pc:sldChg chg="del">
        <pc:chgData name="Leah Skinner" userId="5609d54a-6b7c-464c-a74e-4ae32440d2b1" providerId="ADAL" clId="{6834772B-21AA-4015-A15E-3E3B6A35AE32}" dt="2024-11-28T14:52:52.349" v="26" actId="47"/>
        <pc:sldMkLst>
          <pc:docMk/>
          <pc:sldMk cId="0" sldId="257"/>
        </pc:sldMkLst>
      </pc:sldChg>
      <pc:sldChg chg="modSp mod">
        <pc:chgData name="Leah Skinner" userId="5609d54a-6b7c-464c-a74e-4ae32440d2b1" providerId="ADAL" clId="{6834772B-21AA-4015-A15E-3E3B6A35AE32}" dt="2024-11-28T14:43:14.099" v="25" actId="20577"/>
        <pc:sldMkLst>
          <pc:docMk/>
          <pc:sldMk cId="0" sldId="258"/>
        </pc:sldMkLst>
        <pc:spChg chg="mod">
          <ac:chgData name="Leah Skinner" userId="5609d54a-6b7c-464c-a74e-4ae32440d2b1" providerId="ADAL" clId="{6834772B-21AA-4015-A15E-3E3B6A35AE32}" dt="2024-11-28T14:43:14.099" v="25" actId="20577"/>
          <ac:spMkLst>
            <pc:docMk/>
            <pc:sldMk cId="0" sldId="258"/>
            <ac:spMk id="4100" creationId="{4228222E-43F2-4626-9A3A-93ABF4C1D611}"/>
          </ac:spMkLst>
        </pc:spChg>
      </pc:sldChg>
      <pc:sldChg chg="add">
        <pc:chgData name="Leah Skinner" userId="5609d54a-6b7c-464c-a74e-4ae32440d2b1" providerId="ADAL" clId="{6834772B-21AA-4015-A15E-3E3B6A35AE32}" dt="2024-11-28T14:53:31.060" v="30"/>
        <pc:sldMkLst>
          <pc:docMk/>
          <pc:sldMk cId="0" sldId="640"/>
        </pc:sldMkLst>
      </pc:sldChg>
      <pc:sldChg chg="new del">
        <pc:chgData name="Leah Skinner" userId="5609d54a-6b7c-464c-a74e-4ae32440d2b1" providerId="ADAL" clId="{6834772B-21AA-4015-A15E-3E3B6A35AE32}" dt="2024-11-28T14:53:13.075" v="29" actId="47"/>
        <pc:sldMkLst>
          <pc:docMk/>
          <pc:sldMk cId="3205221806" sldId="653"/>
        </pc:sldMkLst>
      </pc:sldChg>
      <pc:sldChg chg="add ord">
        <pc:chgData name="Leah Skinner" userId="5609d54a-6b7c-464c-a74e-4ae32440d2b1" providerId="ADAL" clId="{6834772B-21AA-4015-A15E-3E3B6A35AE32}" dt="2024-11-28T16:21:51.124" v="32"/>
        <pc:sldMkLst>
          <pc:docMk/>
          <pc:sldMk cId="600263780" sldId="6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F28CF9-78B9-4FF5-9786-CB3ADB2974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12E77-237C-4F12-91A5-BF2FAEEDA6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8277536-E272-4CD0-95D4-E266A8F74078}" type="datetimeFigureOut">
              <a:rPr lang="en-GB"/>
              <a:pPr>
                <a:defRPr/>
              </a:pPr>
              <a:t>28/11/2024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EFBA586-D51A-4990-B91F-F638DF8178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716A0F7-E386-4BFA-918C-8354734CD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FBE34-60A7-4252-9F02-FF7E0E5ADE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A4189-FB82-41F2-B723-DFCFCC994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959F234-ED80-4674-9ABA-AB8792D54E6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6065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9AFA1BB-04AD-4FCE-B53E-EA723751A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04C68847-23DA-4729-8590-22794056D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89AF99D-0429-4D33-8519-112CCD20F6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98C20A-8E88-469B-88DE-D1CBA9189B4D}" type="slidenum">
              <a:rPr lang="en-GB" altLang="en-US" sz="1200" smtClean="0"/>
              <a:pPr/>
              <a:t>4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9622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Ak the group to think about which ones should or shouldn’t be on a CV </a:t>
            </a:r>
          </a:p>
          <a:p>
            <a:endParaRPr lang="en-US" dirty="0"/>
          </a:p>
          <a:p>
            <a:r>
              <a:rPr lang="en-US" dirty="0"/>
              <a:t>Put the ones that shouldn’t be into the chat </a:t>
            </a:r>
          </a:p>
          <a:p>
            <a:endParaRPr lang="en-US" dirty="0"/>
          </a:p>
          <a:p>
            <a:r>
              <a:rPr lang="en-US" dirty="0"/>
              <a:t>Ask them to explain why they made the decisions they did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6A0A3-4688-4284-BB59-691EB417611E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6151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6A0A3-4688-4284-BB59-691EB417611E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7312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GB" dirty="0"/>
              <a:t>Ask those closest to you from different aspects if your life to provide you with 3 skills/ power words to use in your CV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6A0A3-4688-4284-BB59-691EB417611E}" type="slidenum">
              <a:rPr lang="en-GB" altLang="en-US" smtClean="0"/>
              <a:pPr/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320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CS_PPT_master_logo_hotpink.png">
            <a:extLst>
              <a:ext uri="{FF2B5EF4-FFF2-40B4-BE49-F238E27FC236}">
                <a16:creationId xmlns:a16="http://schemas.microsoft.com/office/drawing/2014/main" id="{A5B309FB-5DE1-40BD-9BDA-207151F1E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352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22860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581400"/>
            <a:ext cx="5791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08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94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9144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9144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16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31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4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63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28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51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0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20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39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NCS_PPT_master_ribbon_hotpink.png">
            <a:extLst>
              <a:ext uri="{FF2B5EF4-FFF2-40B4-BE49-F238E27FC236}">
                <a16:creationId xmlns:a16="http://schemas.microsoft.com/office/drawing/2014/main" id="{A6C604E2-DCA7-474D-BA14-DF2DB44B07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"/>
            <a:ext cx="91090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04704460-76C0-4C02-8C17-5EEEB6DEF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14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43D29193-6D98-4D95-BE48-04419C5DE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86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5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52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52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52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52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luffy-bunny86@yahoo.co.uk" TargetMode="External"/><Relationship Id="rId2" Type="http://schemas.openxmlformats.org/officeDocument/2006/relationships/hyperlink" Target="mailto:Gamerlad@hot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tionalcareers@cxk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tionalcareers.service.gov.uk/webchat/cha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8B87A5D-D19C-461F-977B-47ACA688F9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I miss understoo</a:t>
            </a:r>
          </a:p>
        </p:txBody>
      </p:sp>
      <p:pic>
        <p:nvPicPr>
          <p:cNvPr id="4099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D688780-280C-4D6C-B111-E8BE9674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>
            <a:extLst>
              <a:ext uri="{FF2B5EF4-FFF2-40B4-BE49-F238E27FC236}">
                <a16:creationId xmlns:a16="http://schemas.microsoft.com/office/drawing/2014/main" id="{4228222E-43F2-4626-9A3A-93ABF4C1D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286000"/>
            <a:ext cx="52038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CV Writing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Leah Skinner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Century Gothic" panose="020B0502020202020204" pitchFamily="34" charset="0"/>
              </a:rPr>
              <a:t>NCS/ Medway Adult Education</a:t>
            </a:r>
            <a:endParaRPr lang="en-GB" alt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Group Session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6"/>
    </mc:Choice>
    <mc:Fallback xmlns="">
      <p:transition spd="slow" advTm="129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83160BD-EE36-4B3B-AA8F-9A659CAEC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5363" y="620713"/>
            <a:ext cx="7772400" cy="1143000"/>
          </a:xfrm>
        </p:spPr>
        <p:txBody>
          <a:bodyPr/>
          <a:lstStyle/>
          <a:p>
            <a:r>
              <a:rPr lang="en-GB" altLang="en-US" dirty="0"/>
              <a:t>Personal Details…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945B-8C78-4B3E-9625-8C7803410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763713"/>
            <a:ext cx="7720012" cy="4637087"/>
          </a:xfrm>
        </p:spPr>
        <p:txBody>
          <a:bodyPr/>
          <a:lstStyle/>
          <a:p>
            <a:pPr>
              <a:defRPr/>
            </a:pPr>
            <a:r>
              <a:rPr lang="en-GB" sz="2800" b="1" dirty="0"/>
              <a:t>Name</a:t>
            </a:r>
          </a:p>
          <a:p>
            <a:pPr>
              <a:defRPr/>
            </a:pPr>
            <a:r>
              <a:rPr lang="en-GB" sz="2800" b="1" dirty="0"/>
              <a:t>Mobile</a:t>
            </a:r>
          </a:p>
          <a:p>
            <a:pPr>
              <a:defRPr/>
            </a:pPr>
            <a:r>
              <a:rPr lang="en-GB" sz="2800" b="1" dirty="0"/>
              <a:t>Email</a:t>
            </a:r>
            <a:r>
              <a:rPr lang="en-GB" sz="2800" dirty="0"/>
              <a:t> – avoiding silly names like:</a:t>
            </a:r>
          </a:p>
          <a:p>
            <a:pPr marL="0" indent="0">
              <a:buFontTx/>
              <a:buNone/>
              <a:defRPr/>
            </a:pPr>
            <a:r>
              <a:rPr lang="en-GB" sz="2800" dirty="0">
                <a:hlinkClick r:id="rId2"/>
              </a:rPr>
              <a:t>Gamerlad@hotmail.com</a:t>
            </a:r>
            <a:endParaRPr lang="en-GB" sz="2800" dirty="0"/>
          </a:p>
          <a:p>
            <a:pPr marL="0" indent="0">
              <a:buFontTx/>
              <a:buNone/>
              <a:defRPr/>
            </a:pPr>
            <a:r>
              <a:rPr lang="en-GB" sz="2800" dirty="0">
                <a:hlinkClick r:id="rId3"/>
              </a:rPr>
              <a:t>Fluffy-bunny86@yahoo.co.uk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70"/>
    </mc:Choice>
    <mc:Fallback xmlns="">
      <p:transition spd="slow" advTm="491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33B2B8F7-88B5-409C-B0CC-0B0F49C12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375" y="404813"/>
            <a:ext cx="7772400" cy="1143000"/>
          </a:xfrm>
        </p:spPr>
        <p:txBody>
          <a:bodyPr/>
          <a:lstStyle/>
          <a:p>
            <a:r>
              <a:rPr lang="en-GB" altLang="en-US" sz="4400" dirty="0"/>
              <a:t>Profile – five point plan…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DE47F5E-FB7A-4000-927D-E128BDF289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8375" y="1773238"/>
            <a:ext cx="7772400" cy="3889375"/>
          </a:xfrm>
        </p:spPr>
        <p:txBody>
          <a:bodyPr/>
          <a:lstStyle/>
          <a:p>
            <a:r>
              <a:rPr lang="en-GB" altLang="en-US" sz="3200" dirty="0"/>
              <a:t>Experience – job or transferable skill, years/months and type of experience</a:t>
            </a:r>
          </a:p>
          <a:p>
            <a:r>
              <a:rPr lang="en-GB" altLang="en-US" sz="3200" dirty="0"/>
              <a:t>Core qualification</a:t>
            </a:r>
          </a:p>
          <a:p>
            <a:r>
              <a:rPr lang="en-GB" altLang="en-US" sz="3200" dirty="0"/>
              <a:t>Top 2 skills/qualities</a:t>
            </a:r>
          </a:p>
          <a:p>
            <a:r>
              <a:rPr lang="en-GB" altLang="en-US" sz="3200" dirty="0"/>
              <a:t>Unique selling point (USP) or achievement</a:t>
            </a:r>
          </a:p>
          <a:p>
            <a:r>
              <a:rPr lang="en-GB" altLang="en-US" sz="3200" dirty="0"/>
              <a:t>Reason for applying</a:t>
            </a:r>
          </a:p>
          <a:p>
            <a:endParaRPr lang="en-GB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04"/>
    </mc:Choice>
    <mc:Fallback xmlns="">
      <p:transition spd="slow" advTm="14290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DE06EC6-E099-4DF3-BA3B-11ECABDA0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042988"/>
            <a:ext cx="7772400" cy="1738312"/>
          </a:xfrm>
        </p:spPr>
        <p:txBody>
          <a:bodyPr/>
          <a:lstStyle/>
          <a:p>
            <a:r>
              <a:rPr lang="en-GB" altLang="en-US" sz="2400" b="1" dirty="0"/>
              <a:t>Experience</a:t>
            </a:r>
            <a:r>
              <a:rPr lang="en-GB" altLang="en-US" sz="2400" dirty="0"/>
              <a:t> – Retail Assistant/7 years/fashion &amp; food</a:t>
            </a:r>
            <a:br>
              <a:rPr lang="en-GB" altLang="en-US" sz="2400" dirty="0"/>
            </a:br>
            <a:r>
              <a:rPr lang="en-GB" altLang="en-US" sz="2400" b="1" dirty="0"/>
              <a:t>Core qualification </a:t>
            </a:r>
            <a:r>
              <a:rPr lang="en-GB" altLang="en-US" sz="2400" dirty="0"/>
              <a:t>– NVQ2 in Customer Service</a:t>
            </a:r>
            <a:br>
              <a:rPr lang="en-GB" altLang="en-US" sz="2400" dirty="0"/>
            </a:br>
            <a:r>
              <a:rPr lang="en-GB" altLang="en-US" sz="2400" b="1" dirty="0"/>
              <a:t>Top 2 skills/qualities </a:t>
            </a:r>
            <a:r>
              <a:rPr lang="en-GB" altLang="en-US" sz="2400" dirty="0"/>
              <a:t>– team work &amp; communication</a:t>
            </a:r>
            <a:br>
              <a:rPr lang="en-GB" altLang="en-US" sz="2400" dirty="0"/>
            </a:br>
            <a:r>
              <a:rPr lang="en-GB" altLang="en-US" sz="2400" b="1" dirty="0"/>
              <a:t>USP/achievement</a:t>
            </a:r>
            <a:r>
              <a:rPr lang="en-GB" altLang="en-US" sz="2400" dirty="0"/>
              <a:t> – First Aid Certificate</a:t>
            </a:r>
            <a:br>
              <a:rPr lang="en-GB" altLang="en-US" sz="2400" dirty="0"/>
            </a:br>
            <a:r>
              <a:rPr lang="en-GB" altLang="en-US" sz="2400" b="1" dirty="0"/>
              <a:t>Reason for applying </a:t>
            </a:r>
            <a:r>
              <a:rPr lang="en-GB" altLang="en-US" sz="2400" dirty="0"/>
              <a:t>– looking for a new challenge</a:t>
            </a:r>
            <a:br>
              <a:rPr lang="en-GB" altLang="en-US" sz="2400" dirty="0"/>
            </a:br>
            <a:endParaRPr lang="en-GB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BACCB-9C94-49BE-90A5-02B96190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3141663"/>
            <a:ext cx="8151813" cy="2673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/>
              <a:t>Retail worker with over seven years of experience within food and fashion environments; holding the NVQ level 2 qualification in Customer Service; with excellent communication skills, an effective team worker, very reliable possessing a First Aid Certificate; actively seeking an opportunity within retail where I can further develop and progress.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97"/>
    </mc:Choice>
    <mc:Fallback xmlns="">
      <p:transition spd="slow" advTm="4339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ADDC047-E772-44DA-871F-34B916393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04813"/>
            <a:ext cx="7772400" cy="1143000"/>
          </a:xfrm>
        </p:spPr>
        <p:txBody>
          <a:bodyPr/>
          <a:lstStyle/>
          <a:p>
            <a:r>
              <a:rPr lang="en-GB" altLang="en-US" dirty="0"/>
              <a:t>Skills…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D19DE-9591-47F2-9900-439B86CF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713" y="1371600"/>
            <a:ext cx="5381625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Relevant to the job</a:t>
            </a:r>
          </a:p>
          <a:p>
            <a:pPr>
              <a:defRPr/>
            </a:pPr>
            <a:r>
              <a:rPr lang="en-GB" dirty="0"/>
              <a:t>Bullet pointed</a:t>
            </a:r>
          </a:p>
          <a:p>
            <a:pPr>
              <a:defRPr/>
            </a:pPr>
            <a:r>
              <a:rPr lang="en-GB" dirty="0"/>
              <a:t>Include positive descriptive words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r>
              <a:rPr lang="en-GB" dirty="0"/>
              <a:t>Provide clarity/evidence when required…</a:t>
            </a:r>
          </a:p>
          <a:p>
            <a:pPr>
              <a:defRPr/>
            </a:pPr>
            <a:r>
              <a:rPr lang="en-GB" dirty="0"/>
              <a:t>IT skills</a:t>
            </a:r>
          </a:p>
          <a:p>
            <a:pPr>
              <a:defRPr/>
            </a:pPr>
            <a:r>
              <a:rPr lang="en-GB" dirty="0"/>
              <a:t>Excellent sales ability</a:t>
            </a:r>
          </a:p>
          <a:p>
            <a:pPr marL="0" indent="0">
              <a:buFontTx/>
              <a:buNone/>
              <a:defRPr/>
            </a:pPr>
            <a:r>
              <a:rPr lang="en-GB" b="1" i="1" dirty="0"/>
              <a:t>Or</a:t>
            </a:r>
          </a:p>
          <a:p>
            <a:pPr>
              <a:defRPr/>
            </a:pPr>
            <a:r>
              <a:rPr lang="en-GB" dirty="0"/>
              <a:t>ICT including Microsoft Word &amp; Excel </a:t>
            </a:r>
          </a:p>
          <a:p>
            <a:pPr>
              <a:defRPr/>
            </a:pPr>
            <a:r>
              <a:rPr lang="en-GB" dirty="0"/>
              <a:t>Excellent sales record hitting 119% of target with Window Sales Ltd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94"/>
    </mc:Choice>
    <mc:Fallback xmlns="">
      <p:transition spd="slow" advTm="560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40CDDAA-841D-5287-F3C5-2132680B1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6337300" cy="1143000"/>
          </a:xfrm>
        </p:spPr>
        <p:txBody>
          <a:bodyPr/>
          <a:lstStyle/>
          <a:p>
            <a:r>
              <a:rPr lang="en-GB" altLang="en-US" dirty="0"/>
              <a:t>Skills………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247254-2B5D-A8C4-C60E-351A38E3A6FF}"/>
              </a:ext>
            </a:extLst>
          </p:cNvPr>
          <p:cNvSpPr txBox="1"/>
          <p:nvPr/>
        </p:nvSpPr>
        <p:spPr>
          <a:xfrm>
            <a:off x="1043608" y="1268760"/>
            <a:ext cx="56166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Active listening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Communication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Computer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Leadership skills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Problem solving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Time management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Attention to detail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Flexible/adaptable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Team work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Able to use own initiative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Works well under pressure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Speaks other languages fluently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Networking  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77F88008-06AD-41A3-A568-84D7468AB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908050"/>
          </a:xfrm>
        </p:spPr>
        <p:txBody>
          <a:bodyPr/>
          <a:lstStyle/>
          <a:p>
            <a:r>
              <a:rPr lang="en-GB" altLang="en-US" dirty="0"/>
              <a:t>National Careers website…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CBB3AA-DD85-D707-2761-C89ECB41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280EC-8700-81B0-D9F6-305CBA57B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9" t="21466" r="27690" b="12717"/>
          <a:stretch/>
        </p:blipFill>
        <p:spPr>
          <a:xfrm>
            <a:off x="801080" y="692696"/>
            <a:ext cx="7541840" cy="60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0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75DC75-26D2-3768-41A2-8D7E1261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96" y="0"/>
            <a:ext cx="7066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5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4C93F2-1840-22B4-5F46-B4C5069C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97" y="0"/>
            <a:ext cx="5895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9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DDD425B-4C2F-4DA2-BF34-057E60199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60350"/>
            <a:ext cx="7772400" cy="1081088"/>
          </a:xfrm>
        </p:spPr>
        <p:txBody>
          <a:bodyPr/>
          <a:lstStyle/>
          <a:p>
            <a:r>
              <a:rPr lang="en-GB" altLang="en-US" sz="3200" dirty="0"/>
              <a:t>Work History…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A510B-EE89-4AD2-866E-4B72944B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84313"/>
            <a:ext cx="7772400" cy="47529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b="1" i="1" dirty="0"/>
              <a:t>Cleaner	Initial Cleaning Services	2020-2023</a:t>
            </a:r>
          </a:p>
          <a:p>
            <a:pPr marL="0" indent="0">
              <a:buFontTx/>
              <a:buNone/>
              <a:defRPr/>
            </a:pPr>
            <a:endParaRPr lang="en-GB" sz="1100" dirty="0"/>
          </a:p>
          <a:p>
            <a:pPr marL="0" indent="0">
              <a:buFontTx/>
              <a:buNone/>
              <a:defRPr/>
            </a:pPr>
            <a:r>
              <a:rPr lang="en-GB" dirty="0"/>
              <a:t>Achievements</a:t>
            </a:r>
          </a:p>
          <a:p>
            <a:pPr>
              <a:defRPr/>
            </a:pPr>
            <a:r>
              <a:rPr lang="en-GB" dirty="0"/>
              <a:t>Given key holder responsibilities</a:t>
            </a:r>
          </a:p>
          <a:p>
            <a:pPr>
              <a:defRPr/>
            </a:pPr>
            <a:r>
              <a:rPr lang="en-GB" dirty="0"/>
              <a:t>Completed COSHH &amp; buffing machine training</a:t>
            </a:r>
          </a:p>
          <a:p>
            <a:pPr>
              <a:defRPr/>
            </a:pPr>
            <a:r>
              <a:rPr lang="en-GB" dirty="0"/>
              <a:t>Promoted to supervisory position</a:t>
            </a:r>
          </a:p>
          <a:p>
            <a:pPr>
              <a:defRPr/>
            </a:pPr>
            <a:r>
              <a:rPr lang="en-GB" dirty="0"/>
              <a:t>Completed all work within tight deadlines</a:t>
            </a:r>
          </a:p>
          <a:p>
            <a:pPr marL="0" indent="0">
              <a:buFontTx/>
              <a:buNone/>
              <a:defRPr/>
            </a:pPr>
            <a:endParaRPr lang="en-GB" sz="1100" dirty="0"/>
          </a:p>
          <a:p>
            <a:pPr marL="0" indent="0">
              <a:buFontTx/>
              <a:buNone/>
              <a:defRPr/>
            </a:pPr>
            <a:r>
              <a:rPr lang="en-GB" dirty="0"/>
              <a:t>Responsibilities included emptying bins, cleaning toilets, dusting and polishing, hoovering, operating a buffing machine and locking up the site at the end of the shift.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38"/>
    </mc:Choice>
    <mc:Fallback xmlns="">
      <p:transition spd="slow" advTm="9153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CD218-A272-4C84-80D9-60CBFEF2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692150"/>
            <a:ext cx="7772400" cy="5473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b="1" i="1" dirty="0"/>
              <a:t>Retail Assistant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HMV		2014 to current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Homebase	2011 to 2014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Burtons	2006 to 2010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Debenhams	2003 to 2006</a:t>
            </a:r>
          </a:p>
          <a:p>
            <a:pPr marL="0" indent="0">
              <a:buFontTx/>
              <a:buNone/>
              <a:defRPr/>
            </a:pPr>
            <a:endParaRPr lang="en-GB" sz="1100" dirty="0"/>
          </a:p>
          <a:p>
            <a:pPr marL="0" indent="0">
              <a:buFontTx/>
              <a:buNone/>
              <a:defRPr/>
            </a:pPr>
            <a:r>
              <a:rPr lang="en-GB" dirty="0"/>
              <a:t>Achievements</a:t>
            </a:r>
          </a:p>
          <a:p>
            <a:pPr>
              <a:defRPr/>
            </a:pPr>
            <a:r>
              <a:rPr lang="en-GB" dirty="0"/>
              <a:t>Promoted to deputy manager at HMV</a:t>
            </a:r>
          </a:p>
          <a:p>
            <a:pPr>
              <a:defRPr/>
            </a:pPr>
            <a:r>
              <a:rPr lang="en-GB" dirty="0"/>
              <a:t>Gained employee of the year at Homebase</a:t>
            </a:r>
          </a:p>
          <a:p>
            <a:pPr marL="0" indent="0">
              <a:buFontTx/>
              <a:buNone/>
              <a:defRPr/>
            </a:pPr>
            <a:endParaRPr lang="en-GB" sz="1100" dirty="0"/>
          </a:p>
          <a:p>
            <a:pPr marL="0" indent="0">
              <a:buFontTx/>
              <a:buNone/>
              <a:defRPr/>
            </a:pPr>
            <a:r>
              <a:rPr lang="en-GB" dirty="0"/>
              <a:t>Responsibilities – dealing with customers, operating the tills, cash handling, pricing up and displaying goods, organising staff rotas, etc.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35"/>
    </mc:Choice>
    <mc:Fallback xmlns="">
      <p:transition spd="slow" advTm="326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595A7-F941-744E-E791-9965E84218D9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2533650"/>
            <a:ext cx="7772400" cy="26241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8C005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8C0052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8C0052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8C0052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8C0052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GB" altLang="en-US" sz="6000" b="1" kern="0" dirty="0"/>
              <a:t>Housekeeping</a:t>
            </a: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E2205F03-ACD2-1B09-1E2D-1E8FEFD3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27025"/>
            <a:ext cx="20066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>
            <a:extLst>
              <a:ext uri="{FF2B5EF4-FFF2-40B4-BE49-F238E27FC236}">
                <a16:creationId xmlns:a16="http://schemas.microsoft.com/office/drawing/2014/main" id="{47D35099-290A-AFAA-FD5A-A8C1F2BF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136900"/>
            <a:ext cx="1852612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5 Simple Ways to Gain Respect | Inc.com">
            <a:extLst>
              <a:ext uri="{FF2B5EF4-FFF2-40B4-BE49-F238E27FC236}">
                <a16:creationId xmlns:a16="http://schemas.microsoft.com/office/drawing/2014/main" id="{6C9E253B-F148-84DB-7CA1-D38E80EA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733425"/>
            <a:ext cx="2286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AF1EDA8F-7416-C169-319B-0B2165AB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3810000"/>
            <a:ext cx="2146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>
            <a:extLst>
              <a:ext uri="{FF2B5EF4-FFF2-40B4-BE49-F238E27FC236}">
                <a16:creationId xmlns:a16="http://schemas.microsoft.com/office/drawing/2014/main" id="{F72B92E2-A692-D865-3D9D-62D9CEFD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1527175"/>
            <a:ext cx="16573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PubNub is pleased to announce we are GDPR Compliant! | PubNub">
            <a:extLst>
              <a:ext uri="{FF2B5EF4-FFF2-40B4-BE49-F238E27FC236}">
                <a16:creationId xmlns:a16="http://schemas.microsoft.com/office/drawing/2014/main" id="{06269BE5-5C66-BB35-758B-F28FD7ED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9" t="6255" r="32265" b="12605"/>
          <a:stretch>
            <a:fillRect/>
          </a:stretch>
        </p:blipFill>
        <p:spPr bwMode="auto">
          <a:xfrm>
            <a:off x="2098675" y="4759325"/>
            <a:ext cx="14890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Education and Skills Funding Agency (ESFA) - Local Offer">
            <a:extLst>
              <a:ext uri="{FF2B5EF4-FFF2-40B4-BE49-F238E27FC236}">
                <a16:creationId xmlns:a16="http://schemas.microsoft.com/office/drawing/2014/main" id="{033D4CC6-1C75-CC6D-C5C8-1FD6C99C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3846513"/>
            <a:ext cx="1603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" descr="Safeguarding | St Thomas More Roman Catholic College">
            <a:extLst>
              <a:ext uri="{FF2B5EF4-FFF2-40B4-BE49-F238E27FC236}">
                <a16:creationId xmlns:a16="http://schemas.microsoft.com/office/drawing/2014/main" id="{F106E0D8-4E1A-FFAC-D77C-69A4D8F4C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233">
            <a:off x="5969000" y="822325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6C6CE8D-21F1-4D37-A3F4-F401C0C85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76250"/>
            <a:ext cx="7772400" cy="1143000"/>
          </a:xfrm>
        </p:spPr>
        <p:txBody>
          <a:bodyPr/>
          <a:lstStyle/>
          <a:p>
            <a:r>
              <a:rPr lang="en-GB" altLang="en-US" dirty="0"/>
              <a:t>Education/Training…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BAC19-0FE3-45D0-AE52-7DF22778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44675"/>
            <a:ext cx="7772400" cy="38893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b="1" i="1" dirty="0"/>
              <a:t>Qualifications:</a:t>
            </a:r>
            <a:r>
              <a:rPr lang="en-GB" sz="2800" dirty="0"/>
              <a:t> GCSE, NVQ, A levels, Degree</a:t>
            </a:r>
          </a:p>
          <a:p>
            <a:pPr marL="0" indent="0">
              <a:buFontTx/>
              <a:buNone/>
              <a:defRPr/>
            </a:pPr>
            <a:endParaRPr lang="en-GB" sz="2800" dirty="0"/>
          </a:p>
          <a:p>
            <a:pPr marL="0" indent="0">
              <a:buFontTx/>
              <a:buNone/>
              <a:defRPr/>
            </a:pPr>
            <a:r>
              <a:rPr lang="en-GB" sz="2800" b="1" i="1" dirty="0"/>
              <a:t>Certificates:</a:t>
            </a:r>
            <a:r>
              <a:rPr lang="en-GB" sz="2800" dirty="0"/>
              <a:t> e.g. CSCS card, Fork Lift Licence, Food Hygiene, Health &amp; Safety Certificate</a:t>
            </a:r>
          </a:p>
          <a:p>
            <a:pPr marL="0" indent="0">
              <a:buFontTx/>
              <a:buNone/>
              <a:defRPr/>
            </a:pPr>
            <a:endParaRPr lang="en-GB" sz="2800" dirty="0"/>
          </a:p>
          <a:p>
            <a:pPr marL="0" indent="0">
              <a:buFontTx/>
              <a:buNone/>
              <a:defRPr/>
            </a:pPr>
            <a:r>
              <a:rPr lang="en-GB" sz="2800" b="1" i="1" dirty="0"/>
              <a:t>Professional Development: </a:t>
            </a:r>
            <a:r>
              <a:rPr lang="en-GB" sz="2800" dirty="0"/>
              <a:t>e.g. Till training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92"/>
    </mc:Choice>
    <mc:Fallback xmlns="">
      <p:transition spd="slow" advTm="3719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100BB74-1A4C-433A-AFED-793DEB784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76250"/>
            <a:ext cx="7772400" cy="1143000"/>
          </a:xfrm>
        </p:spPr>
        <p:txBody>
          <a:bodyPr/>
          <a:lstStyle/>
          <a:p>
            <a:r>
              <a:rPr lang="en-GB" altLang="en-US" dirty="0"/>
              <a:t>Interests…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B299E126-E47A-405E-A498-751B5967C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916113"/>
            <a:ext cx="7772400" cy="4484687"/>
          </a:xfrm>
        </p:spPr>
        <p:txBody>
          <a:bodyPr/>
          <a:lstStyle/>
          <a:p>
            <a:endParaRPr lang="en-GB" altLang="en-US" sz="2800" dirty="0"/>
          </a:p>
          <a:p>
            <a:r>
              <a:rPr lang="en-GB" altLang="en-US" sz="2800" dirty="0"/>
              <a:t>Can demonstrate suitability for a job</a:t>
            </a:r>
          </a:p>
          <a:p>
            <a:r>
              <a:rPr lang="en-GB" altLang="en-US" sz="2800" dirty="0"/>
              <a:t>Can be used as an ice breaker in a job interview</a:t>
            </a:r>
          </a:p>
          <a:p>
            <a:r>
              <a:rPr lang="en-GB" altLang="en-US" sz="2800" dirty="0"/>
              <a:t>Avoid words like: ‘socialising’/‘gaming’</a:t>
            </a:r>
          </a:p>
          <a:p>
            <a:r>
              <a:rPr lang="en-GB" altLang="en-US" sz="2800" dirty="0"/>
              <a:t>Avoid topics that are controversial </a:t>
            </a:r>
          </a:p>
          <a:p>
            <a:endParaRPr lang="en-GB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62"/>
    </mc:Choice>
    <mc:Fallback xmlns="">
      <p:transition spd="slow" advTm="7516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C77BFB9-5137-4A01-B22E-B687EF531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620713"/>
            <a:ext cx="7772400" cy="1143000"/>
          </a:xfrm>
        </p:spPr>
        <p:txBody>
          <a:bodyPr/>
          <a:lstStyle/>
          <a:p>
            <a:r>
              <a:rPr lang="en-GB" altLang="en-US" dirty="0"/>
              <a:t>References…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6B734-159B-459A-AEED-3458C7F63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2057400"/>
            <a:ext cx="8078787" cy="4343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dirty="0"/>
              <a:t>Three options:</a:t>
            </a:r>
          </a:p>
          <a:p>
            <a:pPr>
              <a:defRPr/>
            </a:pPr>
            <a:r>
              <a:rPr lang="en-GB" sz="2800" dirty="0"/>
              <a:t>To leave out – employers expect them anyway</a:t>
            </a:r>
          </a:p>
          <a:p>
            <a:pPr>
              <a:defRPr/>
            </a:pPr>
            <a:r>
              <a:rPr lang="en-GB" sz="2800" dirty="0"/>
              <a:t>Listing references and contact details, as long as you have their permission to do so</a:t>
            </a:r>
          </a:p>
          <a:p>
            <a:pPr>
              <a:defRPr/>
            </a:pPr>
            <a:r>
              <a:rPr lang="en-GB" sz="2800" b="1" i="1" dirty="0"/>
              <a:t>References available on request or at interview</a:t>
            </a:r>
          </a:p>
          <a:p>
            <a:pPr marL="0" indent="0">
              <a:buFontTx/>
              <a:buNone/>
              <a:defRPr/>
            </a:pPr>
            <a:endParaRPr lang="en-GB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31"/>
    </mc:Choice>
    <mc:Fallback xmlns="">
      <p:transition spd="slow" advTm="3423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3CC8E3B-0757-4165-8B8B-190EE6B56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488" y="549275"/>
            <a:ext cx="7772400" cy="1223963"/>
          </a:xfrm>
        </p:spPr>
        <p:txBody>
          <a:bodyPr/>
          <a:lstStyle/>
          <a:p>
            <a:r>
              <a:rPr lang="en-GB" altLang="en-US" i="1" dirty="0"/>
              <a:t>Employers’ “Top 5 CV mistakes to avoid”</a:t>
            </a: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42E7-8ACA-4705-B057-70B474F3C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88" y="1916113"/>
            <a:ext cx="7772400" cy="39719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3200" dirty="0"/>
              <a:t>1. Typing errors, poor spelling and grammar</a:t>
            </a:r>
          </a:p>
          <a:p>
            <a:pPr marL="0" indent="0">
              <a:buFontTx/>
              <a:buNone/>
              <a:defRPr/>
            </a:pPr>
            <a:r>
              <a:rPr lang="en-GB" altLang="en-US" sz="3200" dirty="0"/>
              <a:t>2. Listing duties instead of individual      achievements </a:t>
            </a:r>
          </a:p>
          <a:p>
            <a:pPr marL="0" indent="0">
              <a:buFontTx/>
              <a:buNone/>
              <a:defRPr/>
            </a:pPr>
            <a:r>
              <a:rPr lang="en-GB" altLang="en-US" sz="3200" dirty="0"/>
              <a:t>3. Not tailoring your CV to match the job</a:t>
            </a:r>
          </a:p>
          <a:p>
            <a:pPr marL="0" indent="0">
              <a:buFontTx/>
              <a:buNone/>
              <a:defRPr/>
            </a:pPr>
            <a:r>
              <a:rPr lang="en-GB" altLang="en-US" sz="3200" dirty="0"/>
              <a:t>4. Visually unappealing and difficult to read</a:t>
            </a:r>
          </a:p>
          <a:p>
            <a:pPr marL="0" indent="0">
              <a:buFontTx/>
              <a:buNone/>
              <a:defRPr/>
            </a:pPr>
            <a:r>
              <a:rPr lang="en-GB" altLang="en-US" sz="3200" dirty="0"/>
              <a:t>5. Too long or too short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24"/>
    </mc:Choice>
    <mc:Fallback xmlns="">
      <p:transition spd="slow" advTm="7372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90600" y="332656"/>
            <a:ext cx="7772400" cy="1143000"/>
          </a:xfrm>
        </p:spPr>
        <p:txBody>
          <a:bodyPr/>
          <a:lstStyle/>
          <a:p>
            <a:r>
              <a:rPr lang="en-GB" altLang="en-US" dirty="0"/>
              <a:t>Popular interview questions…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039504" y="1475656"/>
            <a:ext cx="7935912" cy="4114800"/>
          </a:xfrm>
        </p:spPr>
        <p:txBody>
          <a:bodyPr/>
          <a:lstStyle/>
          <a:p>
            <a:r>
              <a:rPr lang="en-GB" altLang="en-US" sz="3200" dirty="0"/>
              <a:t>Tell me about yourself…</a:t>
            </a:r>
          </a:p>
          <a:p>
            <a:r>
              <a:rPr lang="en-GB" altLang="en-US" sz="3200" dirty="0"/>
              <a:t>What do you know about this company?</a:t>
            </a:r>
          </a:p>
          <a:p>
            <a:r>
              <a:rPr lang="en-GB" altLang="en-US" sz="3200" dirty="0"/>
              <a:t>Where do you see yourself in five years time?</a:t>
            </a:r>
          </a:p>
          <a:p>
            <a:r>
              <a:rPr lang="en-GB" altLang="en-US" sz="3200" dirty="0"/>
              <a:t>What are your top three strengths?</a:t>
            </a:r>
          </a:p>
          <a:p>
            <a:r>
              <a:rPr lang="en-GB" altLang="en-US" sz="3200" dirty="0"/>
              <a:t>What is your main weakness or area for development?</a:t>
            </a:r>
          </a:p>
          <a:p>
            <a:r>
              <a:rPr lang="en-GB" altLang="en-US" sz="3200" dirty="0"/>
              <a:t>Do you have any questions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82278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FC45-87D0-4CD6-82CF-5F6B78F7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060848"/>
            <a:ext cx="7772400" cy="1224136"/>
          </a:xfrm>
        </p:spPr>
        <p:txBody>
          <a:bodyPr/>
          <a:lstStyle/>
          <a:p>
            <a:r>
              <a:rPr lang="en-GB" dirty="0"/>
              <a:t>Thank you for listening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447BB-6EF1-4C3C-899B-68C645CC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996952"/>
            <a:ext cx="7772400" cy="3403848"/>
          </a:xfrm>
        </p:spPr>
        <p:txBody>
          <a:bodyPr/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dirty="0"/>
              <a:t>Please now complete our forms. </a:t>
            </a:r>
          </a:p>
        </p:txBody>
      </p:sp>
    </p:spTree>
    <p:extLst>
      <p:ext uri="{BB962C8B-B14F-4D97-AF65-F5344CB8AC3E}">
        <p14:creationId xmlns:p14="http://schemas.microsoft.com/office/powerpoint/2010/main" val="871533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1B1BC744-1B9F-4906-A3B3-5EA685B6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5"/>
    </mc:Choice>
    <mc:Fallback xmlns="">
      <p:transition spd="slow" advTm="161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A4981D03-6843-A931-3600-39C5EE20A639}"/>
              </a:ext>
            </a:extLst>
          </p:cNvPr>
          <p:cNvSpPr txBox="1"/>
          <p:nvPr/>
        </p:nvSpPr>
        <p:spPr>
          <a:xfrm>
            <a:off x="1" y="235332"/>
            <a:ext cx="9143999" cy="185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2388">
              <a:lnSpc>
                <a:spcPct val="108000"/>
              </a:lnSpc>
              <a:spcBef>
                <a:spcPts val="1005"/>
              </a:spcBef>
            </a:pPr>
            <a:endParaRPr lang="en-US" sz="1400" spc="-8" dirty="0">
              <a:latin typeface="Bliss 2 Regular"/>
              <a:ea typeface="Calibri" panose="020F0502020204030204" pitchFamily="34" charset="0"/>
            </a:endParaRPr>
          </a:p>
          <a:p>
            <a:pPr marL="52388">
              <a:lnSpc>
                <a:spcPct val="108000"/>
              </a:lnSpc>
              <a:spcBef>
                <a:spcPts val="1005"/>
              </a:spcBef>
            </a:pP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The</a:t>
            </a:r>
            <a:r>
              <a:rPr lang="en-US" sz="1400" spc="-4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National</a:t>
            </a:r>
            <a:r>
              <a:rPr lang="en-US" sz="1400" spc="-4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Careers</a:t>
            </a:r>
            <a:r>
              <a:rPr lang="en-US" sz="1400" spc="-41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Service</a:t>
            </a:r>
            <a:r>
              <a:rPr lang="en-US" sz="1400" spc="-4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is</a:t>
            </a:r>
            <a:r>
              <a:rPr lang="en-US" sz="1400" spc="-38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a</a:t>
            </a:r>
            <a:r>
              <a:rPr lang="en-US" sz="1400" spc="-4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free,</a:t>
            </a:r>
            <a:r>
              <a:rPr lang="en-US" sz="1400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impartial,</a:t>
            </a:r>
            <a:r>
              <a:rPr lang="en-US" sz="1400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and</a:t>
            </a:r>
            <a:r>
              <a:rPr lang="en-US" sz="1400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high-quality</a:t>
            </a:r>
            <a:r>
              <a:rPr lang="en-US" sz="1400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professional</a:t>
            </a:r>
            <a:r>
              <a:rPr lang="en-US" sz="1400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careers</a:t>
            </a:r>
            <a:r>
              <a:rPr lang="en-US" sz="1400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advice</a:t>
            </a:r>
            <a:r>
              <a:rPr lang="en-US" sz="1400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and</a:t>
            </a:r>
            <a:r>
              <a:rPr lang="en-US" sz="1400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guidance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service</a:t>
            </a:r>
            <a:r>
              <a:rPr lang="en-US" sz="1400" spc="-38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for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all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adults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and</a:t>
            </a:r>
            <a:r>
              <a:rPr lang="en-US" sz="1400" spc="-30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young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people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(over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13</a:t>
            </a:r>
            <a:r>
              <a:rPr lang="en-US" sz="1400" spc="-30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years)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living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in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England.</a:t>
            </a:r>
            <a:endParaRPr lang="en-GB" sz="1400" dirty="0">
              <a:latin typeface="Bliss 2 Regular"/>
              <a:ea typeface="Calibri" panose="020F0502020204030204" pitchFamily="34" charset="0"/>
            </a:endParaRPr>
          </a:p>
          <a:p>
            <a:pPr marL="52388">
              <a:lnSpc>
                <a:spcPct val="108000"/>
              </a:lnSpc>
              <a:spcBef>
                <a:spcPts val="641"/>
              </a:spcBef>
            </a:pP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This</a:t>
            </a:r>
            <a:r>
              <a:rPr lang="en-US" sz="1400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2000" b="1" spc="-8" dirty="0">
                <a:latin typeface="Bliss 2 Regular"/>
                <a:ea typeface="Calibri" panose="020F0502020204030204" pitchFamily="34" charset="0"/>
              </a:rPr>
              <a:t>Customer</a:t>
            </a:r>
            <a:r>
              <a:rPr lang="en-US" sz="2000" b="1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2000" b="1" spc="-8" dirty="0">
                <a:latin typeface="Bliss 2 Regular"/>
                <a:ea typeface="Calibri" panose="020F0502020204030204" pitchFamily="34" charset="0"/>
              </a:rPr>
              <a:t>Charter</a:t>
            </a:r>
            <a:r>
              <a:rPr lang="en-US" sz="2000" b="1" spc="-11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sets</a:t>
            </a:r>
            <a:r>
              <a:rPr lang="en-US" sz="1400" spc="-26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out</a:t>
            </a:r>
            <a:r>
              <a:rPr lang="en-US" sz="1400" spc="-23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what</a:t>
            </a:r>
            <a:r>
              <a:rPr lang="en-US" sz="1400" spc="-26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you</a:t>
            </a:r>
            <a:r>
              <a:rPr lang="en-US" sz="1400" spc="-11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should</a:t>
            </a:r>
            <a:r>
              <a:rPr lang="en-US" sz="1400" spc="-11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expect</a:t>
            </a:r>
            <a:r>
              <a:rPr lang="en-US" sz="1400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from</a:t>
            </a:r>
            <a:r>
              <a:rPr lang="en-US" sz="1400" spc="-26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the</a:t>
            </a:r>
            <a:r>
              <a:rPr lang="en-US" sz="1400" spc="-11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National</a:t>
            </a:r>
            <a:r>
              <a:rPr lang="en-US" sz="1400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Careers</a:t>
            </a:r>
            <a:r>
              <a:rPr lang="en-US" sz="1400" spc="-34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Service.</a:t>
            </a:r>
            <a:r>
              <a:rPr lang="en-US" sz="1400" spc="-11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It</a:t>
            </a:r>
            <a:r>
              <a:rPr lang="en-US" sz="1400" spc="-23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will</a:t>
            </a:r>
            <a:r>
              <a:rPr lang="en-US" sz="1400" spc="-11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help</a:t>
            </a:r>
            <a:r>
              <a:rPr lang="en-US" sz="1400" spc="-26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spc="-8" dirty="0">
                <a:latin typeface="Bliss 2 Regular"/>
                <a:ea typeface="Calibri" panose="020F0502020204030204" pitchFamily="34" charset="0"/>
              </a:rPr>
              <a:t>you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decide</a:t>
            </a:r>
            <a:r>
              <a:rPr lang="en-US" sz="1400" spc="-26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whether</a:t>
            </a:r>
            <a:r>
              <a:rPr lang="en-US" sz="1400" spc="-30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you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have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received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a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good</a:t>
            </a:r>
            <a:r>
              <a:rPr lang="en-US" sz="1400" spc="-15" dirty="0"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Bliss 2 Regular"/>
                <a:ea typeface="Calibri" panose="020F0502020204030204" pitchFamily="34" charset="0"/>
              </a:rPr>
              <a:t>service.</a:t>
            </a:r>
          </a:p>
          <a:p>
            <a:pPr marL="52388">
              <a:lnSpc>
                <a:spcPct val="108000"/>
              </a:lnSpc>
              <a:spcBef>
                <a:spcPts val="641"/>
              </a:spcBef>
            </a:pPr>
            <a:endParaRPr lang="en-GB" sz="1400" dirty="0">
              <a:latin typeface="Bliss 2 Regular"/>
              <a:ea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09A225-A6C3-A88C-BE2E-26F8DCC3108F}"/>
              </a:ext>
            </a:extLst>
          </p:cNvPr>
          <p:cNvSpPr txBox="1"/>
          <p:nvPr/>
        </p:nvSpPr>
        <p:spPr>
          <a:xfrm>
            <a:off x="0" y="6073170"/>
            <a:ext cx="9143999" cy="784830"/>
          </a:xfrm>
          <a:prstGeom prst="rect">
            <a:avLst/>
          </a:prstGeom>
          <a:solidFill>
            <a:srgbClr val="E4028C"/>
          </a:solidFill>
        </p:spPr>
        <p:txBody>
          <a:bodyPr wrap="square">
            <a:spAutoFit/>
          </a:bodyPr>
          <a:lstStyle/>
          <a:p>
            <a:endParaRPr lang="en-US" sz="1500" dirty="0">
              <a:latin typeface="Bliss 2 Regular"/>
            </a:endParaRPr>
          </a:p>
          <a:p>
            <a:endParaRPr lang="en-GB" sz="1500" dirty="0">
              <a:latin typeface="Bliss 2 Regular"/>
            </a:endParaRPr>
          </a:p>
          <a:p>
            <a:endParaRPr lang="en-GB" sz="1500" dirty="0">
              <a:latin typeface="Bliss 2 Regular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CB0B61-9F64-22D6-F32B-9072223EE911}"/>
              </a:ext>
            </a:extLst>
          </p:cNvPr>
          <p:cNvSpPr txBox="1"/>
          <p:nvPr/>
        </p:nvSpPr>
        <p:spPr>
          <a:xfrm>
            <a:off x="6631673" y="3018616"/>
            <a:ext cx="2487842" cy="1477712"/>
          </a:xfrm>
          <a:prstGeom prst="rect">
            <a:avLst/>
          </a:prstGeom>
          <a:solidFill>
            <a:srgbClr val="E4028C"/>
          </a:solidFill>
        </p:spPr>
        <p:txBody>
          <a:bodyPr wrap="square">
            <a:spAutoFit/>
          </a:bodyPr>
          <a:lstStyle/>
          <a:p>
            <a:pPr marL="52388" marR="93821">
              <a:lnSpc>
                <a:spcPct val="108000"/>
              </a:lnSpc>
              <a:spcBef>
                <a:spcPts val="645"/>
              </a:spcBef>
              <a:spcAft>
                <a:spcPts val="0"/>
              </a:spcAft>
            </a:pPr>
            <a:r>
              <a:rPr lang="en-US" sz="1400" b="1" spc="-23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We are committed</a:t>
            </a:r>
            <a:r>
              <a:rPr lang="en-US" sz="1400" b="1" spc="-34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spc="-23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to helping people </a:t>
            </a:r>
            <a:r>
              <a:rPr lang="en-US" sz="1400" b="1" spc="-23" dirty="0" err="1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realise</a:t>
            </a:r>
            <a:r>
              <a:rPr lang="en-US" sz="1400" b="1" spc="-34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spc="-23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their potential</a:t>
            </a:r>
            <a:r>
              <a:rPr lang="en-US" sz="1400" b="1" spc="-30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spc="-23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with</a:t>
            </a:r>
            <a:r>
              <a:rPr lang="en-US" sz="1400" b="1" spc="-34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spc="-23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their career and</a:t>
            </a:r>
            <a:r>
              <a:rPr lang="en-US" sz="1400" b="1" spc="-34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spc="-23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to help</a:t>
            </a:r>
            <a:r>
              <a:rPr lang="en-US" sz="1400" b="1" spc="-34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spc="-23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you make</a:t>
            </a:r>
            <a:r>
              <a:rPr lang="en-US" sz="1400" b="1" spc="-34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spc="-23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decisions </a:t>
            </a:r>
            <a:r>
              <a:rPr lang="en-US" sz="1400" b="1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on</a:t>
            </a:r>
            <a:r>
              <a:rPr lang="en-US" sz="1400" b="1" spc="-19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work,</a:t>
            </a:r>
            <a:r>
              <a:rPr lang="en-US" sz="1400" b="1" spc="-23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training</a:t>
            </a:r>
            <a:r>
              <a:rPr lang="en-US" sz="1400" b="1" spc="-8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and</a:t>
            </a:r>
            <a:r>
              <a:rPr lang="en-US" sz="1400" b="1" spc="-8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learning</a:t>
            </a:r>
            <a:r>
              <a:rPr lang="en-US" sz="1400" b="1" spc="-8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at</a:t>
            </a:r>
            <a:r>
              <a:rPr lang="en-US" sz="1400" b="1" spc="-8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all</a:t>
            </a:r>
            <a:r>
              <a:rPr lang="en-US" sz="1400" b="1" spc="-8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stages</a:t>
            </a:r>
            <a:r>
              <a:rPr lang="en-US" sz="1400" b="1" spc="-23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of</a:t>
            </a:r>
            <a:r>
              <a:rPr lang="en-US" sz="1400" b="1" spc="-23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your</a:t>
            </a:r>
            <a:r>
              <a:rPr lang="en-US" sz="1400" b="1" spc="-19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working</a:t>
            </a:r>
            <a:r>
              <a:rPr lang="en-US" sz="1400" b="1" spc="-8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liss 2 Regular"/>
                <a:ea typeface="Calibri" panose="020F0502020204030204" pitchFamily="34" charset="0"/>
              </a:rPr>
              <a:t>life.</a:t>
            </a:r>
            <a:endParaRPr lang="en-GB" sz="1400" b="1" dirty="0">
              <a:solidFill>
                <a:schemeClr val="bg1"/>
              </a:solidFill>
              <a:latin typeface="Bliss 2 Regular"/>
              <a:ea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A50A2C2-0AAA-2831-7146-0266E67983DF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4028C"/>
          </a:solidFill>
        </p:spPr>
        <p:txBody>
          <a:bodyPr wrap="square">
            <a:spAutoFit/>
          </a:bodyPr>
          <a:lstStyle/>
          <a:p>
            <a:pPr algn="l"/>
            <a:endParaRPr lang="en-GB" sz="800" dirty="0">
              <a:solidFill>
                <a:srgbClr val="000000"/>
              </a:solidFill>
              <a:latin typeface="Bliss 2 Medium"/>
            </a:endParaRPr>
          </a:p>
          <a:p>
            <a:r>
              <a:rPr lang="en-GB" sz="800" dirty="0">
                <a:solidFill>
                  <a:srgbClr val="000000"/>
                </a:solidFill>
                <a:latin typeface="Bliss 2 Medium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Bliss 2 Medium"/>
              </a:rPr>
              <a:t>National Careers Service Customer Charter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ABC1718-3B69-05D0-8AE1-F58D043C6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595"/>
            <a:ext cx="6707069" cy="431739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8E2D656-2253-E3BE-9D53-38765D47C4B4}"/>
              </a:ext>
            </a:extLst>
          </p:cNvPr>
          <p:cNvSpPr txBox="1"/>
          <p:nvPr/>
        </p:nvSpPr>
        <p:spPr>
          <a:xfrm>
            <a:off x="1" y="6067988"/>
            <a:ext cx="6766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Bliss 2 Regular"/>
              </a:rPr>
              <a:t>You can contact us in the following ways:</a:t>
            </a:r>
          </a:p>
          <a:p>
            <a:r>
              <a:rPr lang="de-DE" sz="1400" dirty="0">
                <a:solidFill>
                  <a:srgbClr val="FFFFFF"/>
                </a:solidFill>
                <a:latin typeface="Bliss 2 Regular"/>
              </a:rPr>
              <a:t>Online: </a:t>
            </a:r>
            <a:r>
              <a:rPr lang="de-DE" sz="1400" b="1" dirty="0">
                <a:solidFill>
                  <a:srgbClr val="FFFFFF"/>
                </a:solidFill>
                <a:latin typeface="Bliss 2 Regular"/>
              </a:rPr>
              <a:t>nationalcareers.service.gov.uk </a:t>
            </a:r>
            <a:endParaRPr lang="de-DE" sz="1400" dirty="0">
              <a:solidFill>
                <a:srgbClr val="FFFFFF"/>
              </a:solidFill>
              <a:latin typeface="Bliss 2 Regular"/>
            </a:endParaRPr>
          </a:p>
          <a:p>
            <a:r>
              <a:rPr lang="en-GB" sz="1400" dirty="0">
                <a:solidFill>
                  <a:srgbClr val="FFFFFF"/>
                </a:solidFill>
                <a:latin typeface="Bliss 2 Regular"/>
              </a:rPr>
              <a:t>Telephone: </a:t>
            </a:r>
            <a:r>
              <a:rPr lang="en-GB" sz="1400" b="1" dirty="0">
                <a:solidFill>
                  <a:srgbClr val="FFFFFF"/>
                </a:solidFill>
                <a:latin typeface="Bliss 2 Regular"/>
              </a:rPr>
              <a:t>0800 100 900 </a:t>
            </a:r>
            <a:r>
              <a:rPr lang="en-GB" sz="1400" dirty="0">
                <a:solidFill>
                  <a:srgbClr val="FFFFFF"/>
                </a:solidFill>
                <a:latin typeface="Bliss 2 Regular"/>
              </a:rPr>
              <a:t>(Mon-Fri: 08:00 to 20:00. Saturday: 10:00-17:00) </a:t>
            </a:r>
            <a:endParaRPr lang="en-GB" sz="2000" dirty="0">
              <a:latin typeface="Bliss 2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0026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E5036F6-2818-42D7-95A3-366B1FC95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12138" cy="1800225"/>
          </a:xfrm>
        </p:spPr>
        <p:txBody>
          <a:bodyPr/>
          <a:lstStyle/>
          <a:p>
            <a:pPr algn="ctr"/>
            <a:r>
              <a:rPr lang="en-GB" altLang="en-US" dirty="0"/>
              <a:t>The National Careers Service website: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53002E0-EEBD-45C6-8D27-0526340023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2420938"/>
            <a:ext cx="7685087" cy="3692525"/>
          </a:xfrm>
        </p:spPr>
        <p:txBody>
          <a:bodyPr/>
          <a:lstStyle/>
          <a:p>
            <a:r>
              <a:rPr lang="en-GB" altLang="en-US" sz="2800" dirty="0"/>
              <a:t>Contact us – 0800 100 900 / </a:t>
            </a:r>
            <a:r>
              <a:rPr lang="en-GB" altLang="en-US" sz="2800" dirty="0">
                <a:hlinkClick r:id="rId3"/>
              </a:rPr>
              <a:t>email</a:t>
            </a:r>
            <a:r>
              <a:rPr lang="en-GB" altLang="en-US" sz="2800" dirty="0"/>
              <a:t> / </a:t>
            </a:r>
            <a:r>
              <a:rPr lang="en-GB" altLang="en-US" sz="2800" dirty="0">
                <a:hlinkClick r:id="rId4"/>
              </a:rPr>
              <a:t>webchat</a:t>
            </a:r>
            <a:endParaRPr lang="en-GB" altLang="en-US" sz="2800" dirty="0"/>
          </a:p>
          <a:p>
            <a:r>
              <a:rPr lang="en-GB" altLang="en-US" sz="2800" dirty="0"/>
              <a:t>Help to get a job – applications advice &amp; more</a:t>
            </a:r>
          </a:p>
          <a:p>
            <a:r>
              <a:rPr lang="en-GB" altLang="en-US" sz="2800" dirty="0"/>
              <a:t>Find a course – The Skills Tool Kit</a:t>
            </a:r>
          </a:p>
          <a:p>
            <a:r>
              <a:rPr lang="en-GB" altLang="en-US" sz="2800" dirty="0"/>
              <a:t>Skills Assessment – Discover </a:t>
            </a:r>
            <a:r>
              <a:rPr lang="en-GB" altLang="en-US" sz="2800"/>
              <a:t>Your Skills </a:t>
            </a:r>
            <a:endParaRPr lang="en-GB" altLang="en-US" sz="2800" dirty="0"/>
          </a:p>
          <a:p>
            <a:r>
              <a:rPr lang="en-GB" altLang="en-US" sz="2800" dirty="0"/>
              <a:t>Explore Careers – over 800 options</a:t>
            </a:r>
          </a:p>
          <a:p>
            <a:endParaRPr lang="en-GB" altLang="en-US" sz="2800" dirty="0"/>
          </a:p>
          <a:p>
            <a:endParaRPr lang="en-GB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67"/>
    </mc:Choice>
    <mc:Fallback xmlns="">
      <p:transition spd="slow" advTm="6626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B5BFB91-5788-418E-9E0B-BF715DD46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7886700" cy="11525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latin typeface="+mn-lt"/>
                <a:ea typeface="MS PGothic" panose="020B0600070205080204" pitchFamily="34" charset="-128"/>
              </a:rPr>
              <a:t>Aims: to provide current knowledge &amp; information on CV writing</a:t>
            </a:r>
            <a:endParaRPr lang="en-US" altLang="en-US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7CE5661-F366-4ED9-B74F-DD6DEF6F2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286000"/>
            <a:ext cx="7862887" cy="40957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dirty="0">
                <a:ea typeface="MS PGothic" panose="020B0600070205080204" pitchFamily="34" charset="-128"/>
              </a:rPr>
              <a:t>Objectives:</a:t>
            </a:r>
          </a:p>
          <a:p>
            <a:pPr eaLnBrk="1" hangingPunct="1">
              <a:defRPr/>
            </a:pPr>
            <a:r>
              <a:rPr lang="en-GB" altLang="en-US" sz="2800" dirty="0"/>
              <a:t>Know how to compile an effective profile</a:t>
            </a:r>
          </a:p>
          <a:p>
            <a:pPr eaLnBrk="1" hangingPunct="1">
              <a:defRPr/>
            </a:pPr>
            <a:r>
              <a:rPr lang="en-GB" altLang="en-US" sz="2800" dirty="0"/>
              <a:t>How to do yourself justice in your employment history</a:t>
            </a:r>
          </a:p>
          <a:p>
            <a:pPr eaLnBrk="1" hangingPunct="1">
              <a:defRPr/>
            </a:pPr>
            <a:r>
              <a:rPr lang="en-GB" altLang="en-US" sz="2800" dirty="0"/>
              <a:t>Take on board other hints and tips to make your CV more effective</a:t>
            </a:r>
          </a:p>
          <a:p>
            <a:pPr eaLnBrk="1" hangingPunct="1">
              <a:defRPr/>
            </a:pPr>
            <a:r>
              <a:rPr lang="en-GB" altLang="en-US" sz="2800" dirty="0"/>
              <a:t>Advice on answering interview questions effectively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44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19"/>
    </mc:Choice>
    <mc:Fallback xmlns="">
      <p:transition spd="slow" advTm="317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D91B-A22A-A5C9-FBE9-DE7FB7745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132856"/>
            <a:ext cx="6858000" cy="129614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Introductions……….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7F588-4A72-B519-CB25-C41F97E64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3140968"/>
            <a:ext cx="5791200" cy="17526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What jobs are you interested in ? </a:t>
            </a:r>
          </a:p>
          <a:p>
            <a:endParaRPr lang="en-US" dirty="0"/>
          </a:p>
          <a:p>
            <a:r>
              <a:rPr lang="en-US" dirty="0"/>
              <a:t>What skills do you think you will need to show on your CV to apply for them ?</a:t>
            </a:r>
          </a:p>
        </p:txBody>
      </p:sp>
    </p:spTree>
    <p:extLst>
      <p:ext uri="{BB962C8B-B14F-4D97-AF65-F5344CB8AC3E}">
        <p14:creationId xmlns:p14="http://schemas.microsoft.com/office/powerpoint/2010/main" val="396054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5997FEB-BA6C-4A4F-8E0E-4A669C54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GB" altLang="en-US" sz="5400" dirty="0"/>
              <a:t>What should a CV contain?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D4217C-DC52-83A9-86D6-7B712B19B504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1484784"/>
          <a:ext cx="7772400" cy="500791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97973025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90526725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948130725"/>
                    </a:ext>
                  </a:extLst>
                </a:gridCol>
              </a:tblGrid>
              <a:tr h="4225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Work History </a:t>
                      </a:r>
                    </a:p>
                    <a:p>
                      <a:pPr algn="ctr"/>
                      <a:r>
                        <a:rPr lang="en-US" sz="2000" b="1" dirty="0"/>
                        <a:t>(paid and unpaid)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Full school history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National Insurance Number</a:t>
                      </a:r>
                    </a:p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065191"/>
                  </a:ext>
                </a:extLst>
              </a:tr>
              <a:tr h="6276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Phone number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Interests</a:t>
                      </a:r>
                      <a:endParaRPr lang="en-GB" sz="2000" b="1" dirty="0"/>
                    </a:p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Date of birth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003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Ethnicity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References </a:t>
                      </a:r>
                      <a:endParaRPr lang="en-GB" sz="2000" b="1" dirty="0"/>
                    </a:p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Town and County live in</a:t>
                      </a:r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48574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Qualifications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Name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Marital 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163479"/>
                  </a:ext>
                </a:extLst>
              </a:tr>
              <a:tr h="6276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Achievements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Volunteer Work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Full home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736740"/>
                  </a:ext>
                </a:extLst>
              </a:tr>
              <a:tr h="6276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Email</a:t>
                      </a:r>
                      <a:endParaRPr lang="en-GB" sz="2000" b="1" dirty="0"/>
                    </a:p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“CV”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Driver</a:t>
                      </a:r>
                    </a:p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922971"/>
                  </a:ext>
                </a:extLst>
              </a:tr>
              <a:tr h="6276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Profile</a:t>
                      </a:r>
                      <a:endParaRPr lang="en-GB" sz="2000" b="1" dirty="0"/>
                    </a:p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Skills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Bank details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14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54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5997FEB-BA6C-4A4F-8E0E-4A669C54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en-GB" altLang="en-US" sz="5400" dirty="0"/>
              <a:t>What should a CV contain?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5A9D73-B588-C490-9A38-664612C3D8BE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1484784"/>
          <a:ext cx="7772400" cy="500791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97973025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90526725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948130725"/>
                    </a:ext>
                  </a:extLst>
                </a:gridCol>
              </a:tblGrid>
              <a:tr h="4225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Work History </a:t>
                      </a:r>
                    </a:p>
                    <a:p>
                      <a:pPr algn="ctr"/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(paid and unpaid)</a:t>
                      </a:r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Full school history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National Insurance Number</a:t>
                      </a:r>
                    </a:p>
                    <a:p>
                      <a:pPr algn="ctr"/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065191"/>
                  </a:ext>
                </a:extLst>
              </a:tr>
              <a:tr h="6276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Phone number</a:t>
                      </a:r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Interests</a:t>
                      </a:r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Date of birth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003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Ethnicity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References </a:t>
                      </a:r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Town and County live in</a:t>
                      </a:r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48574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Qualifications</a:t>
                      </a:r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Name</a:t>
                      </a:r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Marital 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163479"/>
                  </a:ext>
                </a:extLst>
              </a:tr>
              <a:tr h="6276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Achievements</a:t>
                      </a:r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Volunteer Work</a:t>
                      </a:r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Full home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736740"/>
                  </a:ext>
                </a:extLst>
              </a:tr>
              <a:tr h="6276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Email</a:t>
                      </a:r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“CV”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highlight>
                            <a:srgbClr val="FFFF00"/>
                          </a:highlight>
                        </a:rPr>
                        <a:t>Driver</a:t>
                      </a:r>
                    </a:p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922971"/>
                  </a:ext>
                </a:extLst>
              </a:tr>
              <a:tr h="6276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Profile</a:t>
                      </a:r>
                      <a:endParaRPr lang="en-GB" sz="2000" b="1" dirty="0"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highlight>
                            <a:srgbClr val="FFFF00"/>
                          </a:highlight>
                        </a:rPr>
                        <a:t>Skills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Bank details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14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45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87BFDB1-9BA4-4689-ABC8-A9D936424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04813"/>
            <a:ext cx="7772400" cy="1143000"/>
          </a:xfrm>
        </p:spPr>
        <p:txBody>
          <a:bodyPr/>
          <a:lstStyle/>
          <a:p>
            <a:r>
              <a:rPr lang="en-GB" altLang="en-US" dirty="0"/>
              <a:t>Flow of the CV: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2434-4B49-4A87-9131-90C7FB6B4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1547813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800" b="1" dirty="0"/>
              <a:t>Personal Details</a:t>
            </a:r>
          </a:p>
          <a:p>
            <a:pPr marL="0" indent="0">
              <a:buFontTx/>
              <a:buNone/>
              <a:defRPr/>
            </a:pPr>
            <a:r>
              <a:rPr lang="en-GB" altLang="en-US" sz="2800" b="1" dirty="0"/>
              <a:t>Profile</a:t>
            </a:r>
          </a:p>
          <a:p>
            <a:pPr marL="0" indent="0">
              <a:buFontTx/>
              <a:buNone/>
              <a:defRPr/>
            </a:pPr>
            <a:r>
              <a:rPr lang="en-GB" altLang="en-US" sz="2800" b="1" dirty="0"/>
              <a:t>Skills/Qualities</a:t>
            </a:r>
          </a:p>
          <a:p>
            <a:pPr marL="0" indent="0">
              <a:buFontTx/>
              <a:buNone/>
              <a:defRPr/>
            </a:pPr>
            <a:r>
              <a:rPr lang="en-GB" altLang="en-US" sz="2800" b="1" dirty="0"/>
              <a:t>Employment History</a:t>
            </a:r>
          </a:p>
          <a:p>
            <a:pPr marL="0" indent="0">
              <a:buFontTx/>
              <a:buNone/>
              <a:defRPr/>
            </a:pPr>
            <a:r>
              <a:rPr lang="en-GB" altLang="en-US" sz="2800" b="1" dirty="0"/>
              <a:t>Education &amp; Training</a:t>
            </a:r>
          </a:p>
          <a:p>
            <a:pPr marL="0" indent="0">
              <a:buFontTx/>
              <a:buNone/>
              <a:defRPr/>
            </a:pPr>
            <a:r>
              <a:rPr lang="en-GB" altLang="en-US" sz="2800" b="1" dirty="0"/>
              <a:t>Interests</a:t>
            </a:r>
          </a:p>
          <a:p>
            <a:pPr marL="0" indent="0">
              <a:buFontTx/>
              <a:buNone/>
              <a:defRPr/>
            </a:pPr>
            <a:r>
              <a:rPr lang="en-GB" altLang="en-US" sz="2800" b="1" dirty="0"/>
              <a:t>References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35"/>
    </mc:Choice>
    <mc:Fallback xmlns="">
      <p:transition spd="slow" advTm="48835"/>
    </mc:Fallback>
  </mc:AlternateContent>
</p:sld>
</file>

<file path=ppt/theme/theme1.xml><?xml version="1.0" encoding="utf-8"?>
<a:theme xmlns:a="http://schemas.openxmlformats.org/drawingml/2006/main" name="Next_Step_LLA_green">
  <a:themeElements>
    <a:clrScheme name="National_Careers_Service">
      <a:dk1>
        <a:sysClr val="windowText" lastClr="000000"/>
      </a:dk1>
      <a:lt1>
        <a:sysClr val="window" lastClr="FFFFFF"/>
      </a:lt1>
      <a:dk2>
        <a:srgbClr val="005661"/>
      </a:dk2>
      <a:lt2>
        <a:srgbClr val="EEECE1"/>
      </a:lt2>
      <a:accent1>
        <a:srgbClr val="009DBB"/>
      </a:accent1>
      <a:accent2>
        <a:srgbClr val="E4028C"/>
      </a:accent2>
      <a:accent3>
        <a:srgbClr val="1E8801"/>
      </a:accent3>
      <a:accent4>
        <a:srgbClr val="963393"/>
      </a:accent4>
      <a:accent5>
        <a:srgbClr val="AAAAAA"/>
      </a:accent5>
      <a:accent6>
        <a:srgbClr val="FAA61A"/>
      </a:accent6>
      <a:hlink>
        <a:srgbClr val="009DBB"/>
      </a:hlink>
      <a:folHlink>
        <a:srgbClr val="65246A"/>
      </a:folHlink>
    </a:clrScheme>
    <a:fontScheme name="Next Step - Aqua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xt Step - Aq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 Step - Aqu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 Step - Aqu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 Step - Aqu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 Step - Aqu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 Step - Aqu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 Step - Aqu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 Step - Aqu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 Step - Aqu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 Step - Aqu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 Step - Aqu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 Step - Aqu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3B9A52E711564DB55889BE221AE21B" ma:contentTypeVersion="2" ma:contentTypeDescription="Create a new document." ma:contentTypeScope="" ma:versionID="7a87905683b8511b32675115ae0b65dd">
  <xsd:schema xmlns:xsd="http://www.w3.org/2001/XMLSchema" xmlns:xs="http://www.w3.org/2001/XMLSchema" xmlns:p="http://schemas.microsoft.com/office/2006/metadata/properties" xmlns:ns2="2824b8e9-8c17-44f4-b3b5-deb2c5de6c41" targetNamespace="http://schemas.microsoft.com/office/2006/metadata/properties" ma:root="true" ma:fieldsID="d500cd6810813a519ed60b076788c80f" ns2:_="">
    <xsd:import namespace="2824b8e9-8c17-44f4-b3b5-deb2c5de6c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4b8e9-8c17-44f4-b3b5-deb2c5de6c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284091-B8C3-4584-BF3A-FE5E684F4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24b8e9-8c17-44f4-b3b5-deb2c5de6c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9029A5-3FC1-4253-B0A7-5051CC9B8D35}">
  <ds:schemaRefs>
    <ds:schemaRef ds:uri="2824b8e9-8c17-44f4-b3b5-deb2c5de6c41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Next_Step_LLA_green.pot</Template>
  <TotalTime>11</TotalTime>
  <Words>1051</Words>
  <Application>Microsoft Office PowerPoint</Application>
  <PresentationFormat>On-screen Show (4:3)</PresentationFormat>
  <Paragraphs>195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MS PGothic</vt:lpstr>
      <vt:lpstr>Arial</vt:lpstr>
      <vt:lpstr>Bliss 2 Medium</vt:lpstr>
      <vt:lpstr>Bliss 2 Regular</vt:lpstr>
      <vt:lpstr>Calibri</vt:lpstr>
      <vt:lpstr>Century Gothic</vt:lpstr>
      <vt:lpstr>Wingdings</vt:lpstr>
      <vt:lpstr>Next_Step_LLA_green</vt:lpstr>
      <vt:lpstr>I miss understoo</vt:lpstr>
      <vt:lpstr>PowerPoint Presentation</vt:lpstr>
      <vt:lpstr>PowerPoint Presentation</vt:lpstr>
      <vt:lpstr>The National Careers Service website:</vt:lpstr>
      <vt:lpstr>Aims: to provide current knowledge &amp; information on CV writing</vt:lpstr>
      <vt:lpstr>Introductions………. </vt:lpstr>
      <vt:lpstr>What should a CV contain?</vt:lpstr>
      <vt:lpstr>What should a CV contain?</vt:lpstr>
      <vt:lpstr>Flow of the CV:</vt:lpstr>
      <vt:lpstr>Personal Details…</vt:lpstr>
      <vt:lpstr>Profile – five point plan…</vt:lpstr>
      <vt:lpstr>Experience – Retail Assistant/7 years/fashion &amp; food Core qualification – NVQ2 in Customer Service Top 2 skills/qualities – team work &amp; communication USP/achievement – First Aid Certificate Reason for applying – looking for a new challenge </vt:lpstr>
      <vt:lpstr>Skills…</vt:lpstr>
      <vt:lpstr>Skills………</vt:lpstr>
      <vt:lpstr>National Careers website…</vt:lpstr>
      <vt:lpstr>PowerPoint Presentation</vt:lpstr>
      <vt:lpstr>PowerPoint Presentation</vt:lpstr>
      <vt:lpstr>Work History…</vt:lpstr>
      <vt:lpstr>PowerPoint Presentation</vt:lpstr>
      <vt:lpstr>Education/Training…</vt:lpstr>
      <vt:lpstr>Interests…</vt:lpstr>
      <vt:lpstr>References…</vt:lpstr>
      <vt:lpstr>Employers’ “Top 5 CV mistakes to avoid”</vt:lpstr>
      <vt:lpstr>Popular interview questions…</vt:lpstr>
      <vt:lpstr>Thank you for listening  </vt:lpstr>
      <vt:lpstr>PowerPoint Presentation</vt:lpstr>
    </vt:vector>
  </TitlesOfParts>
  <Manager/>
  <Company>National Careers Service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NCS presentation</dc:title>
  <dc:subject/>
  <dc:creator>Julia Inshaw</dc:creator>
  <cp:keywords/>
  <dc:description/>
  <cp:lastModifiedBy>Leah Skinner</cp:lastModifiedBy>
  <cp:revision>90</cp:revision>
  <dcterms:created xsi:type="dcterms:W3CDTF">2010-06-11T12:40:00Z</dcterms:created>
  <dcterms:modified xsi:type="dcterms:W3CDTF">2024-11-28T16:21:53Z</dcterms:modified>
  <cp:category/>
</cp:coreProperties>
</file>