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72" r:id="rId4"/>
    <p:sldId id="273" r:id="rId5"/>
    <p:sldId id="274" r:id="rId6"/>
    <p:sldId id="265" r:id="rId7"/>
    <p:sldId id="266" r:id="rId8"/>
    <p:sldId id="267" r:id="rId9"/>
    <p:sldId id="26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4660"/>
  </p:normalViewPr>
  <p:slideViewPr>
    <p:cSldViewPr>
      <p:cViewPr varScale="1">
        <p:scale>
          <a:sx n="104" d="100"/>
          <a:sy n="104" d="100"/>
        </p:scale>
        <p:origin x="60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713460E-0E05-499F-8080-42F77CA575A4}" type="datetimeFigureOut">
              <a:rPr lang="en-GB" smtClean="0"/>
              <a:t>12/10/2015</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92CDA8-BBFC-4991-BB49-EE3D60525A0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713460E-0E05-499F-8080-42F77CA575A4}" type="datetimeFigureOut">
              <a:rPr lang="en-GB" smtClean="0"/>
              <a:t>12/10/2015</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713460E-0E05-499F-8080-42F77CA575A4}" type="datetimeFigureOut">
              <a:rPr lang="en-GB" smtClean="0"/>
              <a:t>12/10/2015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713460E-0E05-499F-8080-42F77CA575A4}" type="datetimeFigureOut">
              <a:rPr lang="en-GB" smtClean="0"/>
              <a:t>12/10/2015</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92CDA8-BBFC-4991-BB49-EE3D60525A06}"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13460E-0E05-499F-8080-42F77CA575A4}" type="datetimeFigureOut">
              <a:rPr lang="en-GB" smtClean="0"/>
              <a:t>12/10/2015</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92CDA8-BBFC-4991-BB49-EE3D60525A0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City and Guilds Level 1 Award in preparing to work in Adult Social Care</a:t>
            </a:r>
            <a:endParaRPr lang="en-GB" dirty="0"/>
          </a:p>
        </p:txBody>
      </p:sp>
      <p:sp>
        <p:nvSpPr>
          <p:cNvPr id="3" name="Subtitle 2"/>
          <p:cNvSpPr>
            <a:spLocks noGrp="1"/>
          </p:cNvSpPr>
          <p:nvPr>
            <p:ph type="subTitle" idx="1"/>
          </p:nvPr>
        </p:nvSpPr>
        <p:spPr>
          <a:xfrm>
            <a:off x="683568" y="3789040"/>
            <a:ext cx="7772400" cy="1199704"/>
          </a:xfrm>
        </p:spPr>
        <p:txBody>
          <a:bodyPr>
            <a:normAutofit fontScale="92500" lnSpcReduction="20000"/>
          </a:bodyPr>
          <a:lstStyle/>
          <a:p>
            <a:r>
              <a:rPr lang="en-GB" dirty="0" smtClean="0"/>
              <a:t>Sam Dawson</a:t>
            </a:r>
          </a:p>
          <a:p>
            <a:r>
              <a:rPr lang="en-GB" dirty="0" smtClean="0"/>
              <a:t>Course Tutor</a:t>
            </a:r>
          </a:p>
          <a:p>
            <a:r>
              <a:rPr lang="en-GB" dirty="0" smtClean="0"/>
              <a:t>12/10/2015</a:t>
            </a:r>
            <a:endParaRPr lang="en-GB" dirty="0"/>
          </a:p>
        </p:txBody>
      </p:sp>
    </p:spTree>
    <p:extLst>
      <p:ext uri="{BB962C8B-B14F-4D97-AF65-F5344CB8AC3E}">
        <p14:creationId xmlns:p14="http://schemas.microsoft.com/office/powerpoint/2010/main" val="2502358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Qualifications (i.e. apprenticeships).</a:t>
            </a:r>
          </a:p>
          <a:p>
            <a:r>
              <a:rPr lang="en-GB" dirty="0"/>
              <a:t>Competency qualifications.</a:t>
            </a:r>
          </a:p>
          <a:p>
            <a:r>
              <a:rPr lang="en-GB" dirty="0"/>
              <a:t>Vocationally related qualifications.</a:t>
            </a:r>
          </a:p>
          <a:p>
            <a:r>
              <a:rPr lang="en-GB" dirty="0"/>
              <a:t>Higher qualifications.</a:t>
            </a:r>
          </a:p>
          <a:p>
            <a:r>
              <a:rPr lang="en-GB" dirty="0"/>
              <a:t>Career progression routes within different sectors.</a:t>
            </a:r>
          </a:p>
          <a:p>
            <a:r>
              <a:rPr lang="en-GB" dirty="0"/>
              <a:t>Teaching and training.</a:t>
            </a:r>
          </a:p>
          <a:p>
            <a:r>
              <a:rPr lang="en-GB" dirty="0"/>
              <a:t>Management.</a:t>
            </a:r>
          </a:p>
          <a:p>
            <a:endParaRPr lang="en-GB" dirty="0"/>
          </a:p>
        </p:txBody>
      </p:sp>
      <p:sp>
        <p:nvSpPr>
          <p:cNvPr id="3" name="Title 2"/>
          <p:cNvSpPr>
            <a:spLocks noGrp="1"/>
          </p:cNvSpPr>
          <p:nvPr>
            <p:ph type="title"/>
          </p:nvPr>
        </p:nvSpPr>
        <p:spPr/>
        <p:txBody>
          <a:bodyPr>
            <a:normAutofit fontScale="90000"/>
          </a:bodyPr>
          <a:lstStyle/>
          <a:p>
            <a:r>
              <a:rPr lang="en-GB" dirty="0"/>
              <a:t>Range of ways to develop a role or career in Adult Social Care</a:t>
            </a:r>
          </a:p>
        </p:txBody>
      </p:sp>
    </p:spTree>
    <p:extLst>
      <p:ext uri="{BB962C8B-B14F-4D97-AF65-F5344CB8AC3E}">
        <p14:creationId xmlns:p14="http://schemas.microsoft.com/office/powerpoint/2010/main" val="1959446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To continue with Unit 1- Introduction to the Adult Social Care Sector.</a:t>
            </a:r>
          </a:p>
          <a:p>
            <a:endParaRPr lang="en-GB" dirty="0"/>
          </a:p>
          <a:p>
            <a:r>
              <a:rPr lang="en-GB" dirty="0" smtClean="0"/>
              <a:t>To understand the role of informal carers and how they contribute to Adult Social Care.</a:t>
            </a:r>
          </a:p>
          <a:p>
            <a:pPr marL="109728" indent="0">
              <a:buNone/>
            </a:pPr>
            <a:endParaRPr lang="en-GB" dirty="0" smtClean="0"/>
          </a:p>
          <a:p>
            <a:r>
              <a:rPr lang="en-GB" dirty="0" smtClean="0"/>
              <a:t>To start to explore different settings where Adult Social Care support is provided.</a:t>
            </a:r>
          </a:p>
          <a:p>
            <a:pPr marL="109728" indent="0">
              <a:buNone/>
            </a:pPr>
            <a:endParaRPr lang="en-GB" dirty="0" smtClean="0"/>
          </a:p>
          <a:p>
            <a:r>
              <a:rPr lang="en-GB" dirty="0" smtClean="0"/>
              <a:t>To identify the range of ways to develop a role or career in Adult Social Care.</a:t>
            </a:r>
          </a:p>
          <a:p>
            <a:endParaRPr lang="en-GB" dirty="0" smtClean="0"/>
          </a:p>
          <a:p>
            <a:endParaRPr lang="en-GB" dirty="0"/>
          </a:p>
        </p:txBody>
      </p:sp>
      <p:sp>
        <p:nvSpPr>
          <p:cNvPr id="2" name="Title 1"/>
          <p:cNvSpPr>
            <a:spLocks noGrp="1"/>
          </p:cNvSpPr>
          <p:nvPr>
            <p:ph type="title"/>
          </p:nvPr>
        </p:nvSpPr>
        <p:spPr/>
        <p:txBody>
          <a:bodyPr/>
          <a:lstStyle/>
          <a:p>
            <a:r>
              <a:rPr lang="en-GB" dirty="0" smtClean="0"/>
              <a:t>Aims of the lesson</a:t>
            </a:r>
            <a:endParaRPr lang="en-GB" dirty="0"/>
          </a:p>
        </p:txBody>
      </p:sp>
    </p:spTree>
    <p:extLst>
      <p:ext uri="{BB962C8B-B14F-4D97-AF65-F5344CB8AC3E}">
        <p14:creationId xmlns:p14="http://schemas.microsoft.com/office/powerpoint/2010/main" val="42846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In groups of 3</a:t>
            </a:r>
          </a:p>
          <a:p>
            <a:pPr marL="109728" indent="0">
              <a:buNone/>
            </a:pPr>
            <a:endParaRPr lang="en-GB" dirty="0" smtClean="0"/>
          </a:p>
          <a:p>
            <a:r>
              <a:rPr lang="en-GB" dirty="0" smtClean="0"/>
              <a:t>First group – Who are the different types of adults who would access Adult Social Care?</a:t>
            </a:r>
          </a:p>
          <a:p>
            <a:pPr marL="109728" indent="0">
              <a:buNone/>
            </a:pPr>
            <a:endParaRPr lang="en-GB" dirty="0" smtClean="0"/>
          </a:p>
          <a:p>
            <a:r>
              <a:rPr lang="en-GB" dirty="0" smtClean="0"/>
              <a:t>Second group – List the range of jobs available in Adult Social Care.</a:t>
            </a:r>
            <a:endParaRPr lang="en-GB" dirty="0"/>
          </a:p>
        </p:txBody>
      </p:sp>
      <p:sp>
        <p:nvSpPr>
          <p:cNvPr id="3" name="Title 2"/>
          <p:cNvSpPr>
            <a:spLocks noGrp="1"/>
          </p:cNvSpPr>
          <p:nvPr>
            <p:ph type="title"/>
          </p:nvPr>
        </p:nvSpPr>
        <p:spPr/>
        <p:txBody>
          <a:bodyPr/>
          <a:lstStyle/>
          <a:p>
            <a:r>
              <a:rPr lang="en-GB" dirty="0" smtClean="0"/>
              <a:t>Recap activity</a:t>
            </a:r>
            <a:endParaRPr lang="en-GB" dirty="0"/>
          </a:p>
        </p:txBody>
      </p:sp>
    </p:spTree>
    <p:extLst>
      <p:ext uri="{BB962C8B-B14F-4D97-AF65-F5344CB8AC3E}">
        <p14:creationId xmlns:p14="http://schemas.microsoft.com/office/powerpoint/2010/main" val="23159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smtClean="0"/>
              <a:t>Did anyone complete the questionnaire.</a:t>
            </a:r>
          </a:p>
          <a:p>
            <a:pPr marL="109728" indent="0">
              <a:buNone/>
            </a:pPr>
            <a:endParaRPr lang="en-GB" dirty="0" smtClean="0"/>
          </a:p>
          <a:p>
            <a:r>
              <a:rPr lang="en-GB" dirty="0" smtClean="0"/>
              <a:t>Please complete by next week if you have not.</a:t>
            </a:r>
          </a:p>
          <a:p>
            <a:pPr marL="109728" indent="0">
              <a:buNone/>
            </a:pPr>
            <a:endParaRPr lang="en-GB" dirty="0" smtClean="0"/>
          </a:p>
          <a:p>
            <a:r>
              <a:rPr lang="en-GB" dirty="0" smtClean="0"/>
              <a:t>Why it is important to understand your learning style.</a:t>
            </a:r>
          </a:p>
          <a:p>
            <a:pPr marL="109728" indent="0">
              <a:buNone/>
            </a:pPr>
            <a:endParaRPr lang="en-GB" dirty="0" smtClean="0"/>
          </a:p>
          <a:p>
            <a:r>
              <a:rPr lang="en-GB" dirty="0" smtClean="0"/>
              <a:t>Incorporating your learning style into lessons and lesson plans.</a:t>
            </a:r>
            <a:endParaRPr lang="en-GB" dirty="0"/>
          </a:p>
        </p:txBody>
      </p:sp>
      <p:sp>
        <p:nvSpPr>
          <p:cNvPr id="3" name="Title 2"/>
          <p:cNvSpPr>
            <a:spLocks noGrp="1"/>
          </p:cNvSpPr>
          <p:nvPr>
            <p:ph type="title"/>
          </p:nvPr>
        </p:nvSpPr>
        <p:spPr/>
        <p:txBody>
          <a:bodyPr/>
          <a:lstStyle/>
          <a:p>
            <a:r>
              <a:rPr lang="en-GB" dirty="0" smtClean="0"/>
              <a:t>VARK Results</a:t>
            </a:r>
            <a:endParaRPr lang="en-GB" dirty="0"/>
          </a:p>
        </p:txBody>
      </p:sp>
    </p:spTree>
    <p:extLst>
      <p:ext uri="{BB962C8B-B14F-4D97-AF65-F5344CB8AC3E}">
        <p14:creationId xmlns:p14="http://schemas.microsoft.com/office/powerpoint/2010/main" val="1247524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Use the computers behind you.</a:t>
            </a:r>
          </a:p>
          <a:p>
            <a:endParaRPr lang="en-GB" dirty="0"/>
          </a:p>
          <a:p>
            <a:r>
              <a:rPr lang="en-GB" dirty="0" smtClean="0"/>
              <a:t>I want you to access the internet and find some information on informal carers.</a:t>
            </a:r>
          </a:p>
          <a:p>
            <a:endParaRPr lang="en-GB" dirty="0"/>
          </a:p>
          <a:p>
            <a:r>
              <a:rPr lang="en-GB" dirty="0" smtClean="0"/>
              <a:t>You have 20 minutes to do this.</a:t>
            </a:r>
          </a:p>
          <a:p>
            <a:endParaRPr lang="en-GB" dirty="0"/>
          </a:p>
          <a:p>
            <a:r>
              <a:rPr lang="en-GB" dirty="0" smtClean="0"/>
              <a:t>Present information back to class.</a:t>
            </a:r>
            <a:endParaRPr lang="en-GB" dirty="0"/>
          </a:p>
        </p:txBody>
      </p:sp>
      <p:sp>
        <p:nvSpPr>
          <p:cNvPr id="3" name="Title 2"/>
          <p:cNvSpPr>
            <a:spLocks noGrp="1"/>
          </p:cNvSpPr>
          <p:nvPr>
            <p:ph type="title"/>
          </p:nvPr>
        </p:nvSpPr>
        <p:spPr/>
        <p:txBody>
          <a:bodyPr/>
          <a:lstStyle/>
          <a:p>
            <a:r>
              <a:rPr lang="en-GB" dirty="0" smtClean="0"/>
              <a:t>Activity in pairs</a:t>
            </a:r>
            <a:endParaRPr lang="en-GB" dirty="0"/>
          </a:p>
        </p:txBody>
      </p:sp>
    </p:spTree>
    <p:extLst>
      <p:ext uri="{BB962C8B-B14F-4D97-AF65-F5344CB8AC3E}">
        <p14:creationId xmlns:p14="http://schemas.microsoft.com/office/powerpoint/2010/main" val="2996120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Includes any person, such as a family member, friend or neighbour who is giving regular, ongoing assistance to another person without payment for care given.</a:t>
            </a:r>
          </a:p>
          <a:p>
            <a:r>
              <a:rPr lang="en-GB" dirty="0"/>
              <a:t>Informal carers save the economy 6 billion per year.</a:t>
            </a:r>
          </a:p>
          <a:p>
            <a:r>
              <a:rPr lang="en-GB" dirty="0"/>
              <a:t>The needs of informal carers was formally recognised in the Carers (recognition and services) Act 1995.</a:t>
            </a:r>
          </a:p>
          <a:p>
            <a:r>
              <a:rPr lang="en-GB" dirty="0"/>
              <a:t>Entitled to an assessment in their own right under the carers equal opportunities Act (2004)</a:t>
            </a:r>
          </a:p>
        </p:txBody>
      </p:sp>
      <p:sp>
        <p:nvSpPr>
          <p:cNvPr id="3" name="Title 2"/>
          <p:cNvSpPr>
            <a:spLocks noGrp="1"/>
          </p:cNvSpPr>
          <p:nvPr>
            <p:ph type="title"/>
          </p:nvPr>
        </p:nvSpPr>
        <p:spPr/>
        <p:txBody>
          <a:bodyPr/>
          <a:lstStyle/>
          <a:p>
            <a:r>
              <a:rPr lang="en-GB" dirty="0"/>
              <a:t>Informal carers</a:t>
            </a:r>
          </a:p>
        </p:txBody>
      </p:sp>
    </p:spTree>
    <p:extLst>
      <p:ext uri="{BB962C8B-B14F-4D97-AF65-F5344CB8AC3E}">
        <p14:creationId xmlns:p14="http://schemas.microsoft.com/office/powerpoint/2010/main" val="3624099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It is important to clarify the assessment purpose and should include physical health, psychosocial wellbeing, social functioning, cultural and spiritual needs. All elements interlink.</a:t>
            </a:r>
          </a:p>
          <a:p>
            <a:r>
              <a:rPr lang="en-GB" dirty="0"/>
              <a:t>Person centred approach for assessing carers. If a carer is not respected it may be difficult to maintain respect for those they care for.</a:t>
            </a:r>
          </a:p>
          <a:p>
            <a:r>
              <a:rPr lang="en-GB" dirty="0"/>
              <a:t>Research has shown that carers often feel invisible and their needs and views ignored or support not given.</a:t>
            </a:r>
          </a:p>
        </p:txBody>
      </p:sp>
      <p:sp>
        <p:nvSpPr>
          <p:cNvPr id="3" name="Title 2"/>
          <p:cNvSpPr>
            <a:spLocks noGrp="1"/>
          </p:cNvSpPr>
          <p:nvPr>
            <p:ph type="title"/>
          </p:nvPr>
        </p:nvSpPr>
        <p:spPr/>
        <p:txBody>
          <a:bodyPr/>
          <a:lstStyle/>
          <a:p>
            <a:r>
              <a:rPr lang="en-GB" dirty="0" smtClean="0"/>
              <a:t>Informal Carers</a:t>
            </a:r>
            <a:endParaRPr lang="en-GB" dirty="0"/>
          </a:p>
        </p:txBody>
      </p:sp>
    </p:spTree>
    <p:extLst>
      <p:ext uri="{BB962C8B-B14F-4D97-AF65-F5344CB8AC3E}">
        <p14:creationId xmlns:p14="http://schemas.microsoft.com/office/powerpoint/2010/main" val="3432377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Caring is part of our human nature but when caring for someone who is physically disabled for any lengths of time requires more insight and informal carers will not be prepared for it.</a:t>
            </a:r>
          </a:p>
          <a:p>
            <a:r>
              <a:rPr lang="en-GB" dirty="0"/>
              <a:t>It is predominantly female family carers within the statistics however men, older adults and children provide most informal care in our society.</a:t>
            </a:r>
          </a:p>
          <a:p>
            <a:r>
              <a:rPr lang="en-GB" dirty="0"/>
              <a:t>The needs of the carer are as important as the cared for.</a:t>
            </a:r>
          </a:p>
          <a:p>
            <a:endParaRPr lang="en-GB" dirty="0"/>
          </a:p>
        </p:txBody>
      </p:sp>
      <p:sp>
        <p:nvSpPr>
          <p:cNvPr id="3" name="Title 2"/>
          <p:cNvSpPr>
            <a:spLocks noGrp="1"/>
          </p:cNvSpPr>
          <p:nvPr>
            <p:ph type="title"/>
          </p:nvPr>
        </p:nvSpPr>
        <p:spPr/>
        <p:txBody>
          <a:bodyPr/>
          <a:lstStyle/>
          <a:p>
            <a:r>
              <a:rPr lang="en-GB" dirty="0" smtClean="0"/>
              <a:t>Informal Carers</a:t>
            </a:r>
            <a:endParaRPr lang="en-GB" dirty="0"/>
          </a:p>
        </p:txBody>
      </p:sp>
    </p:spTree>
    <p:extLst>
      <p:ext uri="{BB962C8B-B14F-4D97-AF65-F5344CB8AC3E}">
        <p14:creationId xmlns:p14="http://schemas.microsoft.com/office/powerpoint/2010/main" val="612977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Residences for older people.</a:t>
            </a:r>
          </a:p>
          <a:p>
            <a:r>
              <a:rPr lang="en-GB" dirty="0"/>
              <a:t>Group settings for adults with learning disabilities.</a:t>
            </a:r>
          </a:p>
          <a:p>
            <a:r>
              <a:rPr lang="en-GB" dirty="0"/>
              <a:t>Residential dementia care.</a:t>
            </a:r>
          </a:p>
          <a:p>
            <a:r>
              <a:rPr lang="en-GB" dirty="0"/>
              <a:t>Day care for older adults.</a:t>
            </a:r>
          </a:p>
          <a:p>
            <a:r>
              <a:rPr lang="en-GB" dirty="0"/>
              <a:t>Life skills training centres for younger adults with learning disabilities.</a:t>
            </a:r>
          </a:p>
          <a:p>
            <a:r>
              <a:rPr lang="en-GB" dirty="0"/>
              <a:t>Community in the person’s own home.</a:t>
            </a:r>
          </a:p>
          <a:p>
            <a:endParaRPr lang="en-GB" dirty="0"/>
          </a:p>
        </p:txBody>
      </p:sp>
      <p:sp>
        <p:nvSpPr>
          <p:cNvPr id="3" name="Title 2"/>
          <p:cNvSpPr>
            <a:spLocks noGrp="1"/>
          </p:cNvSpPr>
          <p:nvPr>
            <p:ph type="title"/>
          </p:nvPr>
        </p:nvSpPr>
        <p:spPr/>
        <p:txBody>
          <a:bodyPr>
            <a:normAutofit fontScale="90000"/>
          </a:bodyPr>
          <a:lstStyle/>
          <a:p>
            <a:r>
              <a:rPr lang="en-GB" dirty="0"/>
              <a:t>Different settings where Adult Social Care is provided</a:t>
            </a:r>
          </a:p>
        </p:txBody>
      </p:sp>
    </p:spTree>
    <p:extLst>
      <p:ext uri="{BB962C8B-B14F-4D97-AF65-F5344CB8AC3E}">
        <p14:creationId xmlns:p14="http://schemas.microsoft.com/office/powerpoint/2010/main" val="37137523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283</TotalTime>
  <Words>513</Words>
  <Application>Microsoft Office PowerPoint</Application>
  <PresentationFormat>On-screen Show (4:3)</PresentationFormat>
  <Paragraphs>62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Lucida Sans Unicode</vt:lpstr>
      <vt:lpstr>Verdana</vt:lpstr>
      <vt:lpstr>Wingdings 2</vt:lpstr>
      <vt:lpstr>Wingdings 3</vt:lpstr>
      <vt:lpstr>Concourse</vt:lpstr>
      <vt:lpstr>City and Guilds Level 1 Award in preparing to work in Adult Social Care</vt:lpstr>
      <vt:lpstr>Aims of the lesson</vt:lpstr>
      <vt:lpstr>Recap activity</vt:lpstr>
      <vt:lpstr>VARK Results</vt:lpstr>
      <vt:lpstr>Activity in pairs</vt:lpstr>
      <vt:lpstr>Informal carers</vt:lpstr>
      <vt:lpstr>Informal Carers</vt:lpstr>
      <vt:lpstr>Informal Carers</vt:lpstr>
      <vt:lpstr>Different settings where Adult Social Care is provided</vt:lpstr>
      <vt:lpstr>Range of ways to develop a role or career in Adult Social Care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BTEC Level 1 Award in preparing to work in Adult Social Care</dc:title>
  <dc:creator>Sam Dawson</dc:creator>
  <cp:lastModifiedBy>Sam Dawson</cp:lastModifiedBy>
  <cp:revision>19</cp:revision>
  <dcterms:created xsi:type="dcterms:W3CDTF">2014-04-19T08:45:16Z</dcterms:created>
  <dcterms:modified xsi:type="dcterms:W3CDTF">2015-10-12T11:38:33Z</dcterms:modified>
</cp:coreProperties>
</file>