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4"/>
  </p:notesMasterIdLst>
  <p:sldIdLst>
    <p:sldId id="256" r:id="rId2"/>
    <p:sldId id="284" r:id="rId3"/>
    <p:sldId id="259" r:id="rId4"/>
    <p:sldId id="278" r:id="rId5"/>
    <p:sldId id="257" r:id="rId6"/>
    <p:sldId id="258" r:id="rId7"/>
    <p:sldId id="281" r:id="rId8"/>
    <p:sldId id="283" r:id="rId9"/>
    <p:sldId id="285" r:id="rId10"/>
    <p:sldId id="286" r:id="rId11"/>
    <p:sldId id="287" r:id="rId12"/>
    <p:sldId id="288" r:id="rId13"/>
    <p:sldId id="275" r:id="rId14"/>
    <p:sldId id="263" r:id="rId15"/>
    <p:sldId id="269" r:id="rId16"/>
    <p:sldId id="260" r:id="rId17"/>
    <p:sldId id="261" r:id="rId18"/>
    <p:sldId id="270" r:id="rId19"/>
    <p:sldId id="274" r:id="rId20"/>
    <p:sldId id="282" r:id="rId21"/>
    <p:sldId id="272" r:id="rId22"/>
    <p:sldId id="279" r:id="rId23"/>
    <p:sldId id="280" r:id="rId24"/>
    <p:sldId id="262" r:id="rId25"/>
    <p:sldId id="264" r:id="rId26"/>
    <p:sldId id="265" r:id="rId27"/>
    <p:sldId id="266" r:id="rId28"/>
    <p:sldId id="267" r:id="rId29"/>
    <p:sldId id="268" r:id="rId30"/>
    <p:sldId id="273" r:id="rId31"/>
    <p:sldId id="276"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73388" autoAdjust="0"/>
  </p:normalViewPr>
  <p:slideViewPr>
    <p:cSldViewPr snapToGrid="0" snapToObjects="1">
      <p:cViewPr varScale="1">
        <p:scale>
          <a:sx n="79" d="100"/>
          <a:sy n="79" d="100"/>
        </p:scale>
        <p:origin x="-8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Number</c:v>
                </c:pt>
              </c:strCache>
            </c:strRef>
          </c:tx>
          <c:dLbls>
            <c:showLegendKey val="0"/>
            <c:showVal val="0"/>
            <c:showCatName val="0"/>
            <c:showSerName val="0"/>
            <c:showPercent val="1"/>
            <c:showBubbleSize val="0"/>
            <c:showLeaderLines val="1"/>
          </c:dLbls>
          <c:cat>
            <c:strRef>
              <c:f>Sheet1!$A$2:$A$7</c:f>
              <c:strCache>
                <c:ptCount val="6"/>
                <c:pt idx="0">
                  <c:v>Physical</c:v>
                </c:pt>
                <c:pt idx="1">
                  <c:v>Sexual</c:v>
                </c:pt>
                <c:pt idx="2">
                  <c:v>Emotional</c:v>
                </c:pt>
                <c:pt idx="3">
                  <c:v>Financial</c:v>
                </c:pt>
                <c:pt idx="4">
                  <c:v>Neglect</c:v>
                </c:pt>
                <c:pt idx="5">
                  <c:v>Discriminatory</c:v>
                </c:pt>
              </c:strCache>
            </c:strRef>
          </c:cat>
          <c:val>
            <c:numRef>
              <c:f>Sheet1!$B$2:$B$7</c:f>
              <c:numCache>
                <c:formatCode>General</c:formatCode>
                <c:ptCount val="6"/>
                <c:pt idx="0">
                  <c:v>113</c:v>
                </c:pt>
                <c:pt idx="1">
                  <c:v>28</c:v>
                </c:pt>
                <c:pt idx="2">
                  <c:v>91</c:v>
                </c:pt>
                <c:pt idx="3">
                  <c:v>81</c:v>
                </c:pt>
                <c:pt idx="4">
                  <c:v>90</c:v>
                </c:pt>
                <c:pt idx="5">
                  <c:v>13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11475-9435-554C-A572-1342EAC9A6D1}" type="datetimeFigureOut">
              <a:rPr lang="en-US" smtClean="0"/>
              <a:t>7/20/2015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A42BA-906B-3E43-A6B0-B7585D398778}" type="slidenum">
              <a:rPr lang="en-US" smtClean="0"/>
              <a:t>‹#›</a:t>
            </a:fld>
            <a:endParaRPr lang="en-US"/>
          </a:p>
        </p:txBody>
      </p:sp>
    </p:spTree>
    <p:extLst>
      <p:ext uri="{BB962C8B-B14F-4D97-AF65-F5344CB8AC3E}">
        <p14:creationId xmlns:p14="http://schemas.microsoft.com/office/powerpoint/2010/main" val="35244207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ailymail.co.uk/news/article-2465955/Five-elderly-residents-died-neglect-care-home-institutionalised-abuse.html#ixzz32SUINfEZ"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arwickshire.gov.uk/seriouscasereview"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Care Certificate is an identified set of standards that health and social care workers adhere to in their daily working life.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Designed with the non-regulated workforce in mind, the Care Certificate gives everyone the confidence that workers have the same introductory skills, knowledge and behaviours to provide compassionate, safe and high quality care and support.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Care Certificate was developed, as part of the Cavendish Review work, jointly by Skills for Care, Health Education </a:t>
            </a:r>
            <a:r>
              <a:rPr lang="en-GB" sz="1200" kern="1200" dirty="0" err="1" smtClean="0">
                <a:solidFill>
                  <a:schemeClr val="tx1"/>
                </a:solidFill>
                <a:latin typeface="+mn-lt"/>
                <a:ea typeface="+mn-ea"/>
                <a:cs typeface="+mn-cs"/>
              </a:rPr>
              <a:t>Englandand</a:t>
            </a:r>
            <a:r>
              <a:rPr lang="en-GB" sz="1200" kern="1200" dirty="0" smtClean="0">
                <a:solidFill>
                  <a:schemeClr val="tx1"/>
                </a:solidFill>
                <a:latin typeface="+mn-lt"/>
                <a:ea typeface="+mn-ea"/>
                <a:cs typeface="+mn-cs"/>
              </a:rPr>
              <a:t> Skills for </a:t>
            </a:r>
            <a:r>
              <a:rPr lang="en-GB" sz="1200" kern="1200" dirty="0" err="1" smtClean="0">
                <a:solidFill>
                  <a:schemeClr val="tx1"/>
                </a:solidFill>
                <a:latin typeface="+mn-lt"/>
                <a:ea typeface="+mn-ea"/>
                <a:cs typeface="+mn-cs"/>
              </a:rPr>
              <a:t>Health.It</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■applies across health and social care</a:t>
            </a:r>
          </a:p>
          <a:p>
            <a:r>
              <a:rPr lang="en-GB" sz="1200" kern="1200" dirty="0" smtClean="0">
                <a:solidFill>
                  <a:schemeClr val="tx1"/>
                </a:solidFill>
                <a:latin typeface="+mn-lt"/>
                <a:ea typeface="+mn-ea"/>
                <a:cs typeface="+mn-cs"/>
              </a:rPr>
              <a:t>■links to National Occupational Standards and units in qualifications</a:t>
            </a:r>
          </a:p>
          <a:p>
            <a:r>
              <a:rPr lang="en-GB" sz="1200" kern="1200" dirty="0" smtClean="0">
                <a:solidFill>
                  <a:schemeClr val="tx1"/>
                </a:solidFill>
                <a:latin typeface="+mn-lt"/>
                <a:ea typeface="+mn-ea"/>
                <a:cs typeface="+mn-cs"/>
              </a:rPr>
              <a:t>■covers what is required to be caring, giving workers a good basis from which they can further develop their knowledge and skills.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Care Certificate is the start of the career journey for these staff groups and is only one element of the training and education that will make them ready to practice within their specific sector.  Although the Care Certificate is designed for new staff, new to care and offers this group of staff their first step on their career ladder, it is also offers opportunities for existing staff to refresh or improve their knowledge.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Care Certificate sets out explicitly the learning outcomes, competences and standards of care that will be expected in both sectors, ensuring that the HCSW/ASCW is caring, compassionate and provides quality care. The Care Certificate standards are listed below:</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Standards:</a:t>
            </a:r>
          </a:p>
          <a:p>
            <a:r>
              <a:rPr lang="en-GB" sz="1200" kern="1200" dirty="0" smtClean="0">
                <a:solidFill>
                  <a:schemeClr val="tx1"/>
                </a:solidFill>
                <a:latin typeface="+mn-lt"/>
                <a:ea typeface="+mn-ea"/>
                <a:cs typeface="+mn-cs"/>
              </a:rPr>
              <a:t>Understand Your Role </a:t>
            </a:r>
          </a:p>
          <a:p>
            <a:r>
              <a:rPr lang="en-GB" sz="1200" kern="1200" dirty="0" smtClean="0">
                <a:solidFill>
                  <a:schemeClr val="tx1"/>
                </a:solidFill>
                <a:latin typeface="+mn-lt"/>
                <a:ea typeface="+mn-ea"/>
                <a:cs typeface="+mn-cs"/>
              </a:rPr>
              <a:t>Awareness of mental health, dementia and learning disabilities </a:t>
            </a:r>
          </a:p>
          <a:p>
            <a:r>
              <a:rPr lang="en-GB" sz="1200" kern="1200" dirty="0" smtClean="0">
                <a:solidFill>
                  <a:schemeClr val="tx1"/>
                </a:solidFill>
                <a:latin typeface="+mn-lt"/>
                <a:ea typeface="+mn-ea"/>
                <a:cs typeface="+mn-cs"/>
              </a:rPr>
              <a:t>Your Personal Development</a:t>
            </a:r>
          </a:p>
          <a:p>
            <a:r>
              <a:rPr lang="en-GB" sz="1200" b="1" kern="1200" dirty="0" smtClean="0">
                <a:solidFill>
                  <a:schemeClr val="tx1"/>
                </a:solidFill>
                <a:latin typeface="+mn-lt"/>
                <a:ea typeface="+mn-ea"/>
                <a:cs typeface="+mn-cs"/>
              </a:rPr>
              <a:t>Safeguarding Adults</a:t>
            </a:r>
          </a:p>
          <a:p>
            <a:r>
              <a:rPr lang="en-GB" sz="1200" kern="1200" dirty="0" smtClean="0">
                <a:solidFill>
                  <a:schemeClr val="tx1"/>
                </a:solidFill>
                <a:latin typeface="+mn-lt"/>
                <a:ea typeface="+mn-ea"/>
                <a:cs typeface="+mn-cs"/>
              </a:rPr>
              <a:t>Duty of Care </a:t>
            </a:r>
          </a:p>
          <a:p>
            <a:r>
              <a:rPr lang="en-GB" sz="1200" kern="1200" dirty="0" smtClean="0">
                <a:solidFill>
                  <a:schemeClr val="tx1"/>
                </a:solidFill>
                <a:latin typeface="+mn-lt"/>
                <a:ea typeface="+mn-ea"/>
                <a:cs typeface="+mn-cs"/>
              </a:rPr>
              <a:t>Safeguarding Children</a:t>
            </a:r>
          </a:p>
          <a:p>
            <a:r>
              <a:rPr lang="en-GB" sz="1200" kern="1200" dirty="0" smtClean="0">
                <a:solidFill>
                  <a:schemeClr val="tx1"/>
                </a:solidFill>
                <a:latin typeface="+mn-lt"/>
                <a:ea typeface="+mn-ea"/>
                <a:cs typeface="+mn-cs"/>
              </a:rPr>
              <a:t>Equality and Diversity</a:t>
            </a:r>
          </a:p>
          <a:p>
            <a:r>
              <a:rPr lang="en-GB" sz="1200" kern="1200" dirty="0" smtClean="0">
                <a:solidFill>
                  <a:schemeClr val="tx1"/>
                </a:solidFill>
                <a:latin typeface="+mn-lt"/>
                <a:ea typeface="+mn-ea"/>
                <a:cs typeface="+mn-cs"/>
              </a:rPr>
              <a:t>Basic Life Support</a:t>
            </a:r>
          </a:p>
          <a:p>
            <a:r>
              <a:rPr lang="en-GB" sz="1200" kern="1200" dirty="0" smtClean="0">
                <a:solidFill>
                  <a:schemeClr val="tx1"/>
                </a:solidFill>
                <a:latin typeface="+mn-lt"/>
                <a:ea typeface="+mn-ea"/>
                <a:cs typeface="+mn-cs"/>
              </a:rPr>
              <a:t>Work in a Person Centred Way </a:t>
            </a:r>
          </a:p>
          <a:p>
            <a:r>
              <a:rPr lang="en-GB" sz="1200" kern="1200" dirty="0" smtClean="0">
                <a:solidFill>
                  <a:schemeClr val="tx1"/>
                </a:solidFill>
                <a:latin typeface="+mn-lt"/>
                <a:ea typeface="+mn-ea"/>
                <a:cs typeface="+mn-cs"/>
              </a:rPr>
              <a:t>Health and Safety</a:t>
            </a:r>
          </a:p>
          <a:p>
            <a:r>
              <a:rPr lang="en-GB" sz="1200" kern="1200" dirty="0" smtClean="0">
                <a:solidFill>
                  <a:schemeClr val="tx1"/>
                </a:solidFill>
                <a:latin typeface="+mn-lt"/>
                <a:ea typeface="+mn-ea"/>
                <a:cs typeface="+mn-cs"/>
              </a:rPr>
              <a:t>Communication</a:t>
            </a:r>
          </a:p>
          <a:p>
            <a:r>
              <a:rPr lang="en-GB" sz="1200" kern="1200" dirty="0" smtClean="0">
                <a:solidFill>
                  <a:schemeClr val="tx1"/>
                </a:solidFill>
                <a:latin typeface="+mn-lt"/>
                <a:ea typeface="+mn-ea"/>
                <a:cs typeface="+mn-cs"/>
              </a:rPr>
              <a:t>Handling Information</a:t>
            </a:r>
          </a:p>
          <a:p>
            <a:r>
              <a:rPr lang="en-GB" sz="1200" kern="1200" dirty="0" smtClean="0">
                <a:solidFill>
                  <a:schemeClr val="tx1"/>
                </a:solidFill>
                <a:latin typeface="+mn-lt"/>
                <a:ea typeface="+mn-ea"/>
                <a:cs typeface="+mn-cs"/>
              </a:rPr>
              <a:t>Privacy and Dignity </a:t>
            </a:r>
          </a:p>
          <a:p>
            <a:r>
              <a:rPr lang="en-GB" sz="1200" kern="1200" dirty="0" smtClean="0">
                <a:solidFill>
                  <a:schemeClr val="tx1"/>
                </a:solidFill>
                <a:latin typeface="+mn-lt"/>
                <a:ea typeface="+mn-ea"/>
                <a:cs typeface="+mn-cs"/>
              </a:rPr>
              <a:t>Infection Prevention and Control</a:t>
            </a:r>
          </a:p>
          <a:p>
            <a:r>
              <a:rPr lang="en-GB" sz="1200" kern="1200" dirty="0" smtClean="0">
                <a:solidFill>
                  <a:schemeClr val="tx1"/>
                </a:solidFill>
                <a:latin typeface="+mn-lt"/>
                <a:ea typeface="+mn-ea"/>
                <a:cs typeface="+mn-cs"/>
              </a:rPr>
              <a:t>Fluids and Nutrition</a:t>
            </a:r>
          </a:p>
          <a:p>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Each standard is underpinned by full learning outcomes and assessment criteria.</a:t>
            </a:r>
          </a:p>
        </p:txBody>
      </p:sp>
      <p:sp>
        <p:nvSpPr>
          <p:cNvPr id="4" name="Slide Number Placeholder 3"/>
          <p:cNvSpPr>
            <a:spLocks noGrp="1"/>
          </p:cNvSpPr>
          <p:nvPr>
            <p:ph type="sldNum" sz="quarter" idx="10"/>
          </p:nvPr>
        </p:nvSpPr>
        <p:spPr/>
        <p:txBody>
          <a:bodyPr/>
          <a:lstStyle/>
          <a:p>
            <a:fld id="{577A42BA-906B-3E43-A6B0-B7585D398778}" type="slidenum">
              <a:rPr lang="en-US" smtClean="0"/>
              <a:t>3</a:t>
            </a:fld>
            <a:endParaRPr lang="en-US"/>
          </a:p>
        </p:txBody>
      </p:sp>
    </p:spTree>
    <p:extLst>
      <p:ext uri="{BB962C8B-B14F-4D97-AF65-F5344CB8AC3E}">
        <p14:creationId xmlns:p14="http://schemas.microsoft.com/office/powerpoint/2010/main" val="425426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A42BA-906B-3E43-A6B0-B7585D398778}" type="slidenum">
              <a:rPr lang="en-US" smtClean="0"/>
              <a:t>28</a:t>
            </a:fld>
            <a:endParaRPr lang="en-US"/>
          </a:p>
        </p:txBody>
      </p:sp>
    </p:spTree>
    <p:extLst>
      <p:ext uri="{BB962C8B-B14F-4D97-AF65-F5344CB8AC3E}">
        <p14:creationId xmlns:p14="http://schemas.microsoft.com/office/powerpoint/2010/main" val="429097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 your role as a healthcare support worker or adult social care worker it may be thought of as abuse if you cause harm to someone or do not do the things you should to prevent harm. It is important that you know the ways of working to safeguard adults in your workplace. Your policies and procedures tell you how to meet the Care Quality Commission’s Fundamental Standards of Quality and Safety. </a:t>
            </a:r>
          </a:p>
          <a:p>
            <a:endParaRPr lang="en-GB" dirty="0" smtClean="0"/>
          </a:p>
          <a:p>
            <a:r>
              <a:rPr lang="en-GB" dirty="0" smtClean="0"/>
              <a:t>You should also follow the Code of Conduct for Healthcare Support Workers and Adult</a:t>
            </a:r>
          </a:p>
          <a:p>
            <a:r>
              <a:rPr lang="en-GB" dirty="0" smtClean="0"/>
              <a:t>Social Care Workers in England.</a:t>
            </a:r>
          </a:p>
        </p:txBody>
      </p:sp>
      <p:sp>
        <p:nvSpPr>
          <p:cNvPr id="4" name="Slide Number Placeholder 3"/>
          <p:cNvSpPr>
            <a:spLocks noGrp="1"/>
          </p:cNvSpPr>
          <p:nvPr>
            <p:ph type="sldNum" sz="quarter" idx="10"/>
          </p:nvPr>
        </p:nvSpPr>
        <p:spPr/>
        <p:txBody>
          <a:bodyPr/>
          <a:lstStyle/>
          <a:p>
            <a:fld id="{577A42BA-906B-3E43-A6B0-B7585D398778}" type="slidenum">
              <a:rPr lang="en-US" smtClean="0"/>
              <a:t>4</a:t>
            </a:fld>
            <a:endParaRPr lang="en-US"/>
          </a:p>
        </p:txBody>
      </p:sp>
    </p:spTree>
    <p:extLst>
      <p:ext uri="{BB962C8B-B14F-4D97-AF65-F5344CB8AC3E}">
        <p14:creationId xmlns:p14="http://schemas.microsoft.com/office/powerpoint/2010/main" val="136585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A42BA-906B-3E43-A6B0-B7585D398778}" type="slidenum">
              <a:rPr lang="en-US" smtClean="0"/>
              <a:t>7</a:t>
            </a:fld>
            <a:endParaRPr lang="en-US"/>
          </a:p>
        </p:txBody>
      </p:sp>
    </p:spTree>
    <p:extLst>
      <p:ext uri="{BB962C8B-B14F-4D97-AF65-F5344CB8AC3E}">
        <p14:creationId xmlns:p14="http://schemas.microsoft.com/office/powerpoint/2010/main" val="416142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aim of this research was to explore the life experiences and well-being of people over 65 living in their homes (including sheltered housing) in the UK in order to discover the extent of mistreatment and abuse.  The research involved interviewing 2000 people aged 65 and over in the UK in the context of their life experiences and well-being.  This was followed up by in-depth interviews with about 50 people aged 65 and over.  In a follow up study we will also look at the impact of mistreatment and how older people cope with it.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This equates to about 227,000 people aged 66 and over experiencing mistreatment, or around one in forty of the older population.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When the one year prevalence of mistreatment is broadened to include incidents involving </a:t>
            </a:r>
            <a:r>
              <a:rPr lang="en-US" sz="1200" dirty="0" err="1" smtClean="0"/>
              <a:t>neighbours</a:t>
            </a:r>
            <a:r>
              <a:rPr lang="en-US" sz="1200" dirty="0" smtClean="0"/>
              <a:t> and acquaintances, the overall prevalence increases from 2.6% to 4.0%. This would give a figure of approximately 342,400 older people subject to some form of mistreatment.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Women were more likely to say that they had experienced mistreatment than men: 3.8% of women and 1.1% of men.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 Medway equates to </a:t>
            </a:r>
            <a:r>
              <a:rPr lang="en-US" sz="1200" dirty="0" err="1" smtClean="0"/>
              <a:t>approx</a:t>
            </a:r>
            <a:r>
              <a:rPr lang="en-US" sz="1200" dirty="0" smtClean="0"/>
              <a:t> 26 000 people.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77A42BA-906B-3E43-A6B0-B7585D398778}" type="slidenum">
              <a:rPr lang="en-US" smtClean="0"/>
              <a:t>13</a:t>
            </a:fld>
            <a:endParaRPr lang="en-US"/>
          </a:p>
        </p:txBody>
      </p:sp>
    </p:spTree>
    <p:extLst>
      <p:ext uri="{BB962C8B-B14F-4D97-AF65-F5344CB8AC3E}">
        <p14:creationId xmlns:p14="http://schemas.microsoft.com/office/powerpoint/2010/main" val="161276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7A42BA-906B-3E43-A6B0-B7585D398778}" type="slidenum">
              <a:rPr lang="en-US" smtClean="0"/>
              <a:t>23</a:t>
            </a:fld>
            <a:endParaRPr lang="en-US"/>
          </a:p>
        </p:txBody>
      </p:sp>
    </p:spTree>
    <p:extLst>
      <p:ext uri="{BB962C8B-B14F-4D97-AF65-F5344CB8AC3E}">
        <p14:creationId xmlns:p14="http://schemas.microsoft.com/office/powerpoint/2010/main" val="365089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2012</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Six out of 11 care workers who admitted a total of 38 charges of neglect or abuse of patients at a private hospital have been jailed.</a:t>
            </a:r>
          </a:p>
          <a:p>
            <a:r>
              <a:rPr lang="en-US" sz="1200" b="0" kern="1200" dirty="0" smtClean="0">
                <a:solidFill>
                  <a:schemeClr val="tx1"/>
                </a:solidFill>
                <a:latin typeface="+mn-lt"/>
                <a:ea typeface="+mn-ea"/>
                <a:cs typeface="+mn-cs"/>
              </a:rPr>
              <a:t>Five other workers from Winterbourne View near Bristol were given suspended sentences after the acts of abuse were uncovered by BBC Panorama.</a:t>
            </a:r>
          </a:p>
          <a:p>
            <a:r>
              <a:rPr lang="en-US" sz="1200" b="0" kern="1200" dirty="0" smtClean="0">
                <a:solidFill>
                  <a:schemeClr val="tx1"/>
                </a:solidFill>
                <a:latin typeface="+mn-lt"/>
                <a:ea typeface="+mn-ea"/>
                <a:cs typeface="+mn-cs"/>
              </a:rPr>
              <a:t>Ringleader Wayne Rogers, 32, who admitted nine counts of ill-treating patients, was jailed for two years.</a:t>
            </a:r>
            <a:endParaRPr lang="en-US" dirty="0"/>
          </a:p>
        </p:txBody>
      </p:sp>
      <p:sp>
        <p:nvSpPr>
          <p:cNvPr id="4" name="Slide Number Placeholder 3"/>
          <p:cNvSpPr>
            <a:spLocks noGrp="1"/>
          </p:cNvSpPr>
          <p:nvPr>
            <p:ph type="sldNum" sz="quarter" idx="10"/>
          </p:nvPr>
        </p:nvSpPr>
        <p:spPr/>
        <p:txBody>
          <a:bodyPr/>
          <a:lstStyle/>
          <a:p>
            <a:fld id="{577A42BA-906B-3E43-A6B0-B7585D398778}" type="slidenum">
              <a:rPr lang="en-US" smtClean="0"/>
              <a:t>24</a:t>
            </a:fld>
            <a:endParaRPr lang="en-US"/>
          </a:p>
        </p:txBody>
      </p:sp>
    </p:spTree>
    <p:extLst>
      <p:ext uri="{BB962C8B-B14F-4D97-AF65-F5344CB8AC3E}">
        <p14:creationId xmlns:p14="http://schemas.microsoft.com/office/powerpoint/2010/main" val="80177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Hundreds of hospital patients died needlessly as a result of substandard care and staff failings at two hospitals in Mid Staffordshire between January 2005 and March 2009.</a:t>
            </a:r>
          </a:p>
          <a:p>
            <a:r>
              <a:rPr lang="en-US" sz="1200" kern="1200" dirty="0" smtClean="0">
                <a:solidFill>
                  <a:schemeClr val="tx1"/>
                </a:solidFill>
                <a:latin typeface="+mn-lt"/>
                <a:ea typeface="+mn-ea"/>
                <a:cs typeface="+mn-cs"/>
              </a:rPr>
              <a:t>The Mid Staffordshire trust, which runs Stafford Hospital, lost sight of its responsibility to provide safe care. In the wards, people lay starving, thirsty and in soiled bedclothes. Patients' buzzers would drone endlessly, unanswered.</a:t>
            </a:r>
          </a:p>
          <a:p>
            <a:r>
              <a:rPr lang="en-US" sz="1200" kern="1200" dirty="0" smtClean="0">
                <a:solidFill>
                  <a:schemeClr val="tx1"/>
                </a:solidFill>
                <a:latin typeface="+mn-lt"/>
                <a:ea typeface="+mn-ea"/>
                <a:cs typeface="+mn-cs"/>
              </a:rPr>
              <a:t>Some patients received the wrong medication; some, none at all.</a:t>
            </a:r>
          </a:p>
          <a:p>
            <a:r>
              <a:rPr lang="en-US" sz="1200" kern="1200" dirty="0" smtClean="0">
                <a:solidFill>
                  <a:schemeClr val="tx1"/>
                </a:solidFill>
                <a:latin typeface="+mn-lt"/>
                <a:ea typeface="+mn-ea"/>
                <a:cs typeface="+mn-cs"/>
              </a:rPr>
              <a:t>Decisions about which patients to treat were left to receptionists, inexperienced junior doctors were put in charge of critically-ill patients, and nurses switched off equipment because they did not know how to use it.</a:t>
            </a:r>
          </a:p>
          <a:p>
            <a:r>
              <a:rPr lang="en-US" sz="1200" kern="1200" dirty="0" smtClean="0">
                <a:solidFill>
                  <a:schemeClr val="tx1"/>
                </a:solidFill>
                <a:latin typeface="+mn-lt"/>
                <a:ea typeface="+mn-ea"/>
                <a:cs typeface="+mn-cs"/>
              </a:rPr>
              <a:t>Some relatives have told how patients were left so dehydrated that some began drinking from flower vases.</a:t>
            </a:r>
            <a:endParaRPr lang="en-US" dirty="0"/>
          </a:p>
        </p:txBody>
      </p:sp>
      <p:sp>
        <p:nvSpPr>
          <p:cNvPr id="4" name="Slide Number Placeholder 3"/>
          <p:cNvSpPr>
            <a:spLocks noGrp="1"/>
          </p:cNvSpPr>
          <p:nvPr>
            <p:ph type="sldNum" sz="quarter" idx="10"/>
          </p:nvPr>
        </p:nvSpPr>
        <p:spPr/>
        <p:txBody>
          <a:bodyPr/>
          <a:lstStyle/>
          <a:p>
            <a:fld id="{577A42BA-906B-3E43-A6B0-B7585D398778}" type="slidenum">
              <a:rPr lang="en-US" smtClean="0"/>
              <a:t>25</a:t>
            </a:fld>
            <a:endParaRPr lang="en-US"/>
          </a:p>
        </p:txBody>
      </p:sp>
    </p:spTree>
    <p:extLst>
      <p:ext uri="{BB962C8B-B14F-4D97-AF65-F5344CB8AC3E}">
        <p14:creationId xmlns:p14="http://schemas.microsoft.com/office/powerpoint/2010/main" val="270604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October 2013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Jean Halfpenny, left, died at Orchard View in April 2010 </a:t>
            </a:r>
          </a:p>
          <a:p>
            <a:r>
              <a:rPr lang="en-US" sz="1200" kern="1200" dirty="0" smtClean="0">
                <a:solidFill>
                  <a:schemeClr val="tx1"/>
                </a:solidFill>
                <a:latin typeface="+mn-lt"/>
                <a:ea typeface="+mn-ea"/>
                <a:cs typeface="+mn-cs"/>
              </a:rPr>
              <a:t>Five elderly people died after  suffering a devastating catalogue of neglect at a care home rated ‘good’ by the official regulator.</a:t>
            </a:r>
          </a:p>
          <a:p>
            <a:r>
              <a:rPr lang="en-US" sz="1200" kern="1200" dirty="0" smtClean="0">
                <a:solidFill>
                  <a:schemeClr val="tx1"/>
                </a:solidFill>
                <a:latin typeface="+mn-lt"/>
                <a:ea typeface="+mn-ea"/>
                <a:cs typeface="+mn-cs"/>
              </a:rPr>
              <a:t>Another 14 residents died of natural causes after suffering ‘sub-optimal’ care at the home, run by the Southern Cross chain.</a:t>
            </a:r>
          </a:p>
          <a:p>
            <a:r>
              <a:rPr lang="en-US" sz="1200" kern="1200" dirty="0" smtClean="0">
                <a:solidFill>
                  <a:schemeClr val="tx1"/>
                </a:solidFill>
                <a:latin typeface="+mn-lt"/>
                <a:ea typeface="+mn-ea"/>
                <a:cs typeface="+mn-cs"/>
              </a:rPr>
              <a:t>A coroner said the Orchid View home was riddled with ‘institutional abuse’ yet the Care Quality Commission had failed to raise the alarm.</a:t>
            </a:r>
          </a:p>
          <a:p>
            <a:r>
              <a:rPr lang="en-US" sz="1200" kern="1200" dirty="0" smtClean="0">
                <a:solidFill>
                  <a:schemeClr val="tx1"/>
                </a:solidFill>
                <a:latin typeface="+mn-lt"/>
                <a:ea typeface="+mn-ea"/>
                <a:cs typeface="+mn-cs"/>
              </a:rPr>
              <a:t>28 medication errors in one night.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Read more: </a:t>
            </a:r>
            <a:r>
              <a:rPr lang="en-US" sz="1200" kern="1200" dirty="0" smtClean="0">
                <a:solidFill>
                  <a:schemeClr val="tx1"/>
                </a:solidFill>
                <a:latin typeface="+mn-lt"/>
                <a:ea typeface="+mn-ea"/>
                <a:cs typeface="+mn-cs"/>
                <a:hlinkClick r:id="rId3"/>
              </a:rPr>
              <a:t>http://www.dailymail.co.uk/news/article-2465955/Five-elderly-residents-died-neglect-care-home-institutionalised-abuse.html#ixzz32SUINfEZ </a:t>
            </a:r>
          </a:p>
          <a:p>
            <a:endParaRPr lang="en-US" dirty="0"/>
          </a:p>
        </p:txBody>
      </p:sp>
      <p:sp>
        <p:nvSpPr>
          <p:cNvPr id="4" name="Slide Number Placeholder 3"/>
          <p:cNvSpPr>
            <a:spLocks noGrp="1"/>
          </p:cNvSpPr>
          <p:nvPr>
            <p:ph type="sldNum" sz="quarter" idx="10"/>
          </p:nvPr>
        </p:nvSpPr>
        <p:spPr/>
        <p:txBody>
          <a:bodyPr/>
          <a:lstStyle/>
          <a:p>
            <a:fld id="{577A42BA-906B-3E43-A6B0-B7585D398778}" type="slidenum">
              <a:rPr lang="en-US" smtClean="0"/>
              <a:t>26</a:t>
            </a:fld>
            <a:endParaRPr lang="en-US"/>
          </a:p>
        </p:txBody>
      </p:sp>
    </p:spTree>
    <p:extLst>
      <p:ext uri="{BB962C8B-B14F-4D97-AF65-F5344CB8AC3E}">
        <p14:creationId xmlns:p14="http://schemas.microsoft.com/office/powerpoint/2010/main" val="248758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Three people have been jailed for life for the murder of a woman with learning disabilities who was viciously beaten, led to a railway embankment and forced to drink urine before being stripped and left to die.</a:t>
            </a:r>
          </a:p>
          <a:p>
            <a:r>
              <a:rPr lang="en-US" sz="1200" kern="1200" dirty="0" smtClean="0">
                <a:solidFill>
                  <a:schemeClr val="tx1"/>
                </a:solidFill>
                <a:latin typeface="+mn-lt"/>
                <a:ea typeface="+mn-ea"/>
                <a:cs typeface="+mn-cs"/>
              </a:rPr>
              <a:t>A jogger found 27-year-old Gemma </a:t>
            </a:r>
            <a:r>
              <a:rPr lang="en-US" sz="1200" kern="1200" dirty="0" err="1" smtClean="0">
                <a:solidFill>
                  <a:schemeClr val="tx1"/>
                </a:solidFill>
                <a:latin typeface="+mn-lt"/>
                <a:ea typeface="+mn-ea"/>
                <a:cs typeface="+mn-cs"/>
              </a:rPr>
              <a:t>Hayter's</a:t>
            </a:r>
            <a:r>
              <a:rPr lang="en-US" sz="1200" kern="1200" dirty="0" smtClean="0">
                <a:solidFill>
                  <a:schemeClr val="tx1"/>
                </a:solidFill>
                <a:latin typeface="+mn-lt"/>
                <a:ea typeface="+mn-ea"/>
                <a:cs typeface="+mn-cs"/>
              </a:rPr>
              <a:t> body at a disused railway line in Rugby, Warwickshire, in August 2010.</a:t>
            </a:r>
          </a:p>
          <a:p>
            <a:r>
              <a:rPr lang="en-US" sz="1200" kern="1200" dirty="0" smtClean="0">
                <a:solidFill>
                  <a:schemeClr val="tx1"/>
                </a:solidFill>
                <a:latin typeface="+mn-lt"/>
                <a:ea typeface="+mn-ea"/>
                <a:cs typeface="+mn-cs"/>
              </a:rPr>
              <a:t>Daniel </a:t>
            </a:r>
            <a:r>
              <a:rPr lang="en-US" sz="1200" kern="1200" dirty="0" err="1" smtClean="0">
                <a:solidFill>
                  <a:schemeClr val="tx1"/>
                </a:solidFill>
                <a:latin typeface="+mn-lt"/>
                <a:ea typeface="+mn-ea"/>
                <a:cs typeface="+mn-cs"/>
              </a:rPr>
              <a:t>Newstead</a:t>
            </a:r>
            <a:r>
              <a:rPr lang="en-US" sz="1200" kern="1200" dirty="0" smtClean="0">
                <a:solidFill>
                  <a:schemeClr val="tx1"/>
                </a:solidFill>
                <a:latin typeface="+mn-lt"/>
                <a:ea typeface="+mn-ea"/>
                <a:cs typeface="+mn-cs"/>
              </a:rPr>
              <a:t>, 20, </a:t>
            </a:r>
            <a:r>
              <a:rPr lang="en-US" sz="1200" kern="1200" dirty="0" err="1" smtClean="0">
                <a:solidFill>
                  <a:schemeClr val="tx1"/>
                </a:solidFill>
                <a:latin typeface="+mn-lt"/>
                <a:ea typeface="+mn-ea"/>
                <a:cs typeface="+mn-cs"/>
              </a:rPr>
              <a:t>Chantelle</a:t>
            </a:r>
            <a:r>
              <a:rPr lang="en-US" sz="1200" kern="1200" dirty="0" smtClean="0">
                <a:solidFill>
                  <a:schemeClr val="tx1"/>
                </a:solidFill>
                <a:latin typeface="+mn-lt"/>
                <a:ea typeface="+mn-ea"/>
                <a:cs typeface="+mn-cs"/>
              </a:rPr>
              <a:t> Franklyn Booth, 22, and Joe Boyer, 18, all from Rugby, were convicted of murder following a trial at Warwick crown court and given life sentences.</a:t>
            </a:r>
          </a:p>
          <a:p>
            <a:r>
              <a:rPr lang="en-US" sz="1200" kern="1200" dirty="0" smtClean="0">
                <a:solidFill>
                  <a:schemeClr val="tx1"/>
                </a:solidFill>
                <a:latin typeface="+mn-lt"/>
                <a:ea typeface="+mn-ea"/>
                <a:cs typeface="+mn-cs"/>
              </a:rPr>
              <a:t>Jessica </a:t>
            </a:r>
            <a:r>
              <a:rPr lang="en-US" sz="1200" kern="1200" dirty="0" err="1" smtClean="0">
                <a:solidFill>
                  <a:schemeClr val="tx1"/>
                </a:solidFill>
                <a:latin typeface="+mn-lt"/>
                <a:ea typeface="+mn-ea"/>
                <a:cs typeface="+mn-cs"/>
              </a:rPr>
              <a:t>Lynas</a:t>
            </a:r>
            <a:r>
              <a:rPr lang="en-US" sz="1200" kern="1200" dirty="0" smtClean="0">
                <a:solidFill>
                  <a:schemeClr val="tx1"/>
                </a:solidFill>
                <a:latin typeface="+mn-lt"/>
                <a:ea typeface="+mn-ea"/>
                <a:cs typeface="+mn-cs"/>
              </a:rPr>
              <a:t> and Duncan Edwards, both 19 and also from Rugby, were given 13 and 15 years for manslaughter. All five, who Miss </a:t>
            </a:r>
            <a:r>
              <a:rPr lang="en-US" sz="1200" kern="1200" dirty="0" err="1" smtClean="0">
                <a:solidFill>
                  <a:schemeClr val="tx1"/>
                </a:solidFill>
                <a:latin typeface="+mn-lt"/>
                <a:ea typeface="+mn-ea"/>
                <a:cs typeface="+mn-cs"/>
              </a:rPr>
              <a:t>Hayter</a:t>
            </a:r>
            <a:r>
              <a:rPr lang="en-US" sz="1200" kern="1200" dirty="0" smtClean="0">
                <a:solidFill>
                  <a:schemeClr val="tx1"/>
                </a:solidFill>
                <a:latin typeface="+mn-lt"/>
                <a:ea typeface="+mn-ea"/>
                <a:cs typeface="+mn-cs"/>
              </a:rPr>
              <a:t> had considered to be her friends, were sentenced at the Old Bailey on Monday.</a:t>
            </a:r>
          </a:p>
          <a:p>
            <a:r>
              <a:rPr lang="en-US" sz="1200" kern="1200" dirty="0" smtClean="0">
                <a:solidFill>
                  <a:schemeClr val="tx1"/>
                </a:solidFill>
                <a:latin typeface="+mn-lt"/>
                <a:ea typeface="+mn-ea"/>
                <a:cs typeface="+mn-cs"/>
              </a:rPr>
              <a:t>During sentencing the court was told Miss </a:t>
            </a:r>
            <a:r>
              <a:rPr lang="en-US" sz="1200" kern="1200" dirty="0" err="1" smtClean="0">
                <a:solidFill>
                  <a:schemeClr val="tx1"/>
                </a:solidFill>
                <a:latin typeface="+mn-lt"/>
                <a:ea typeface="+mn-ea"/>
                <a:cs typeface="+mn-cs"/>
              </a:rPr>
              <a:t>Hayter</a:t>
            </a:r>
            <a:r>
              <a:rPr lang="en-US" sz="1200" kern="1200" dirty="0" smtClean="0">
                <a:solidFill>
                  <a:schemeClr val="tx1"/>
                </a:solidFill>
                <a:latin typeface="+mn-lt"/>
                <a:ea typeface="+mn-ea"/>
                <a:cs typeface="+mn-cs"/>
              </a:rPr>
              <a:t>, who had learning difficulties and was disabled, was made to drink urine from a lager can.</a:t>
            </a:r>
          </a:p>
          <a:p>
            <a:r>
              <a:rPr lang="en-US" sz="1200" kern="1200" dirty="0" smtClean="0">
                <a:solidFill>
                  <a:schemeClr val="tx1"/>
                </a:solidFill>
                <a:latin typeface="+mn-lt"/>
                <a:ea typeface="+mn-ea"/>
                <a:cs typeface="+mn-cs"/>
              </a:rPr>
              <a:t>She was also hit with a mop and beaten in a flat before being cleaned up and escorted to a disused railway line. There she had her clothes removed, was beaten further and forced to have a plastic bag placed over her head, the court heard.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murder of Gemma </a:t>
            </a:r>
            <a:r>
              <a:rPr lang="en-US" sz="1200" kern="1200" dirty="0" err="1" smtClean="0">
                <a:solidFill>
                  <a:schemeClr val="tx1"/>
                </a:solidFill>
                <a:latin typeface="+mn-lt"/>
                <a:ea typeface="+mn-ea"/>
                <a:cs typeface="+mn-cs"/>
              </a:rPr>
              <a:t>Hayter</a:t>
            </a:r>
            <a:r>
              <a:rPr lang="en-US" sz="1200" kern="1200" dirty="0" smtClean="0">
                <a:solidFill>
                  <a:schemeClr val="tx1"/>
                </a:solidFill>
                <a:latin typeface="+mn-lt"/>
                <a:ea typeface="+mn-ea"/>
                <a:cs typeface="+mn-cs"/>
              </a:rPr>
              <a:t>, who was beaten to death in August 2010 at the age of 27, could not have been predicted or prevented but agencies missed 23 opportunities to initiate safeguarding procedures or otherwise intervene to improve the quality of life.</a:t>
            </a:r>
          </a:p>
          <a:p>
            <a:r>
              <a:rPr lang="en-US" sz="1200" kern="1200" dirty="0" smtClean="0">
                <a:solidFill>
                  <a:schemeClr val="tx1"/>
                </a:solidFill>
                <a:latin typeface="+mn-lt"/>
                <a:ea typeface="+mn-ea"/>
                <a:cs typeface="+mn-cs"/>
              </a:rPr>
              <a:t>In particular, the </a:t>
            </a:r>
            <a:r>
              <a:rPr lang="en-US" sz="1200" kern="1200" dirty="0" smtClean="0">
                <a:solidFill>
                  <a:schemeClr val="tx1"/>
                </a:solidFill>
                <a:latin typeface="+mn-lt"/>
                <a:ea typeface="+mn-ea"/>
                <a:cs typeface="+mn-cs"/>
                <a:hlinkClick r:id="rId3"/>
              </a:rPr>
              <a:t>SCR, commissioned by Warwickshire Safeguarding Adults Partnership Board, identified inadequate support for adults at risk who lacked a diagnosis of learning disability and thus access to specialist support.</a:t>
            </a:r>
          </a:p>
          <a:p>
            <a:r>
              <a:rPr lang="en-US" sz="1200" kern="1200" dirty="0" smtClean="0">
                <a:solidFill>
                  <a:schemeClr val="tx1"/>
                </a:solidFill>
                <a:latin typeface="+mn-lt"/>
                <a:ea typeface="+mn-ea"/>
                <a:cs typeface="+mn-cs"/>
              </a:rPr>
              <a:t>The SCR found clear evidence that </a:t>
            </a:r>
            <a:r>
              <a:rPr lang="en-US" sz="1200" kern="1200" dirty="0" err="1" smtClean="0">
                <a:solidFill>
                  <a:schemeClr val="tx1"/>
                </a:solidFill>
                <a:latin typeface="+mn-lt"/>
                <a:ea typeface="+mn-ea"/>
                <a:cs typeface="+mn-cs"/>
              </a:rPr>
              <a:t>Hayter</a:t>
            </a:r>
            <a:r>
              <a:rPr lang="en-US" sz="1200" kern="1200" dirty="0" smtClean="0">
                <a:solidFill>
                  <a:schemeClr val="tx1"/>
                </a:solidFill>
                <a:latin typeface="+mn-lt"/>
                <a:ea typeface="+mn-ea"/>
                <a:cs typeface="+mn-cs"/>
              </a:rPr>
              <a:t> had a lifelong condition that included significant difficulties relating to social functioning and communication and risks related to her behaviour, but never received a learning disability diagnosis.</a:t>
            </a:r>
            <a:endParaRPr lang="en-US" dirty="0"/>
          </a:p>
        </p:txBody>
      </p:sp>
      <p:sp>
        <p:nvSpPr>
          <p:cNvPr id="4" name="Slide Number Placeholder 3"/>
          <p:cNvSpPr>
            <a:spLocks noGrp="1"/>
          </p:cNvSpPr>
          <p:nvPr>
            <p:ph type="sldNum" sz="quarter" idx="10"/>
          </p:nvPr>
        </p:nvSpPr>
        <p:spPr/>
        <p:txBody>
          <a:bodyPr/>
          <a:lstStyle/>
          <a:p>
            <a:fld id="{577A42BA-906B-3E43-A6B0-B7585D398778}" type="slidenum">
              <a:rPr lang="en-US" smtClean="0"/>
              <a:t>27</a:t>
            </a:fld>
            <a:endParaRPr lang="en-US"/>
          </a:p>
        </p:txBody>
      </p:sp>
    </p:spTree>
    <p:extLst>
      <p:ext uri="{BB962C8B-B14F-4D97-AF65-F5344CB8AC3E}">
        <p14:creationId xmlns:p14="http://schemas.microsoft.com/office/powerpoint/2010/main" val="212971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7/20/2015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ationalcrimeagency.gov.uk/crime-threats/human-traffick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acebook.com/forcedmarria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youtu.be/MTcopj6dYW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kent.gov.uk/social-care-and-health/information-for-professionals/adult-protection/adult-protection-forms-and-policies" TargetMode="Externa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bbc.co.uk/news/uk-england-bristol-2008425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telegraph.co.uk/health/healthnews/9851763/Mid-Staffordshire-Trust-inquiry-how-the-care-scandal-unfolded.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dailymail.co.uk/news/article-2465955/Five-elderly-residents-died-neglect-care-home-institutionalised-abus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theguardian.com/uk/2011/sep/12/gemma-hayter-murder-three-jailed-lif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lderabuse.org.uk" TargetMode="External"/><Relationship Id="rId2" Type="http://schemas.openxmlformats.org/officeDocument/2006/relationships/hyperlink" Target="http://www.medway.gov.uk/abuse" TargetMode="External"/><Relationship Id="rId1" Type="http://schemas.openxmlformats.org/officeDocument/2006/relationships/slideLayout" Target="../slideLayouts/slideLayout2.xml"/><Relationship Id="rId6" Type="http://schemas.openxmlformats.org/officeDocument/2006/relationships/hyperlink" Target="http://www.mencap.org.uk/outofsight" TargetMode="External"/><Relationship Id="rId5" Type="http://schemas.openxmlformats.org/officeDocument/2006/relationships/hyperlink" Target="http://www.scie.org.uk/adults/safeguarding/index.asp" TargetMode="External"/><Relationship Id="rId4" Type="http://schemas.openxmlformats.org/officeDocument/2006/relationships/hyperlink" Target="http://www.cqc.org.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killsforhealth.org.uk/code-of-condu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omesticabuseservices.org.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Safeguarding people from abuse</a:t>
            </a:r>
            <a:endParaRPr lang="en-US" dirty="0"/>
          </a:p>
        </p:txBody>
      </p:sp>
      <p:sp>
        <p:nvSpPr>
          <p:cNvPr id="3" name="Subtitle 2"/>
          <p:cNvSpPr>
            <a:spLocks noGrp="1"/>
          </p:cNvSpPr>
          <p:nvPr>
            <p:ph type="subTitle" idx="1"/>
          </p:nvPr>
        </p:nvSpPr>
        <p:spPr>
          <a:xfrm>
            <a:off x="1371600" y="3814111"/>
            <a:ext cx="6400800" cy="1473200"/>
          </a:xfrm>
        </p:spPr>
        <p:txBody>
          <a:bodyPr/>
          <a:lstStyle/>
          <a:p>
            <a:r>
              <a:rPr lang="en-US" dirty="0" smtClean="0"/>
              <a:t>Sallyann Baxter</a:t>
            </a:r>
          </a:p>
          <a:p>
            <a:r>
              <a:rPr lang="en-US" dirty="0" smtClean="0"/>
              <a:t>Principal </a:t>
            </a:r>
            <a:r>
              <a:rPr lang="en-US" dirty="0"/>
              <a:t>O</a:t>
            </a:r>
            <a:r>
              <a:rPr lang="en-US" dirty="0" smtClean="0"/>
              <a:t>fficer Safeguarding Adults</a:t>
            </a:r>
          </a:p>
          <a:p>
            <a:r>
              <a:rPr lang="en-US" dirty="0" smtClean="0"/>
              <a:t>Medway Council</a:t>
            </a:r>
            <a:endParaRPr lang="en-US" dirty="0"/>
          </a:p>
        </p:txBody>
      </p:sp>
    </p:spTree>
    <p:extLst>
      <p:ext uri="{BB962C8B-B14F-4D97-AF65-F5344CB8AC3E}">
        <p14:creationId xmlns:p14="http://schemas.microsoft.com/office/powerpoint/2010/main" val="3457505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4" y="2675467"/>
            <a:ext cx="8458199" cy="3917838"/>
          </a:xfrm>
        </p:spPr>
        <p:txBody>
          <a:bodyPr>
            <a:normAutofit fontScale="92500" lnSpcReduction="10000"/>
          </a:bodyPr>
          <a:lstStyle/>
          <a:p>
            <a:pPr marL="0" indent="0">
              <a:buNone/>
            </a:pPr>
            <a:r>
              <a:rPr lang="en-GB" i="1" dirty="0" smtClean="0"/>
              <a:t>‘..movement </a:t>
            </a:r>
            <a:r>
              <a:rPr lang="en-GB" i="1" dirty="0"/>
              <a:t>of a person from one place to another into conditions of exploitation, using deception, coercion, the abuse of power or the abuse of someone’s vulnerability. It is possible to be a victim of trafficking even if your consent has been given to being moved. Although human trafficking often involves an international cross-border element, it is also possible to be a victim of human trafficking within your own </a:t>
            </a:r>
            <a:r>
              <a:rPr lang="en-GB" i="1" dirty="0" smtClean="0"/>
              <a:t>country’</a:t>
            </a:r>
          </a:p>
          <a:p>
            <a:pPr marL="0" indent="0">
              <a:buNone/>
            </a:pPr>
            <a:endParaRPr lang="en-GB" i="1" dirty="0" smtClean="0"/>
          </a:p>
          <a:p>
            <a:pPr marL="0" indent="0" algn="r">
              <a:buNone/>
            </a:pPr>
            <a:r>
              <a:rPr lang="en-GB" dirty="0"/>
              <a:t>UK National Crime </a:t>
            </a:r>
            <a:r>
              <a:rPr lang="en-GB" dirty="0" smtClean="0"/>
              <a:t>Agency</a:t>
            </a:r>
          </a:p>
          <a:p>
            <a:pPr marL="0" indent="0" algn="r">
              <a:buNone/>
            </a:pPr>
            <a:r>
              <a:rPr lang="en-GB" dirty="0" smtClean="0">
                <a:hlinkClick r:id="rId2"/>
              </a:rPr>
              <a:t>www.nationalcrimeagency.gov.uk/crime-threats/human-trafficking</a:t>
            </a:r>
            <a:endParaRPr lang="en-GB" dirty="0" smtClean="0"/>
          </a:p>
          <a:p>
            <a:pPr marL="0" indent="0" algn="r">
              <a:buNone/>
            </a:pPr>
            <a:r>
              <a:rPr lang="en-GB" dirty="0" smtClean="0"/>
              <a:t> </a:t>
            </a:r>
            <a:endParaRPr lang="en-GB" dirty="0"/>
          </a:p>
          <a:p>
            <a:pPr marL="0" indent="0" algn="r">
              <a:buNone/>
            </a:pPr>
            <a:r>
              <a:rPr lang="en-GB" dirty="0" smtClean="0"/>
              <a:t> </a:t>
            </a:r>
            <a:endParaRPr lang="en-GB" dirty="0"/>
          </a:p>
        </p:txBody>
      </p:sp>
      <p:sp>
        <p:nvSpPr>
          <p:cNvPr id="3" name="Title 2"/>
          <p:cNvSpPr>
            <a:spLocks noGrp="1"/>
          </p:cNvSpPr>
          <p:nvPr>
            <p:ph type="title"/>
          </p:nvPr>
        </p:nvSpPr>
        <p:spPr>
          <a:xfrm>
            <a:off x="240632" y="338328"/>
            <a:ext cx="8446168" cy="1252728"/>
          </a:xfrm>
        </p:spPr>
        <p:txBody>
          <a:bodyPr>
            <a:normAutofit fontScale="90000"/>
          </a:bodyPr>
          <a:lstStyle/>
          <a:p>
            <a:r>
              <a:rPr lang="en-GB" dirty="0" smtClean="0"/>
              <a:t>Modern slavery and human trafficking</a:t>
            </a:r>
            <a:endParaRPr lang="en-GB" dirty="0"/>
          </a:p>
        </p:txBody>
      </p:sp>
    </p:spTree>
    <p:extLst>
      <p:ext uri="{BB962C8B-B14F-4D97-AF65-F5344CB8AC3E}">
        <p14:creationId xmlns:p14="http://schemas.microsoft.com/office/powerpoint/2010/main" val="3576329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517" y="2237874"/>
            <a:ext cx="8253662" cy="4535905"/>
          </a:xfrm>
        </p:spPr>
        <p:txBody>
          <a:bodyPr>
            <a:normAutofit fontScale="92500" lnSpcReduction="20000"/>
          </a:bodyPr>
          <a:lstStyle/>
          <a:p>
            <a:pPr marL="0" indent="0">
              <a:buNone/>
            </a:pPr>
            <a:r>
              <a:rPr lang="en-GB" dirty="0" smtClean="0"/>
              <a:t>You </a:t>
            </a:r>
            <a:r>
              <a:rPr lang="en-GB" dirty="0"/>
              <a:t>have the right to choose who you marry, when you marry or if you marry at </a:t>
            </a:r>
            <a:r>
              <a:rPr lang="en-GB" dirty="0" smtClean="0"/>
              <a:t>all.</a:t>
            </a:r>
          </a:p>
          <a:p>
            <a:pPr marL="0" indent="0">
              <a:buNone/>
            </a:pPr>
            <a:r>
              <a:rPr lang="en-GB" dirty="0" smtClean="0"/>
              <a:t>Forced </a:t>
            </a:r>
            <a:r>
              <a:rPr lang="en-GB" dirty="0"/>
              <a:t>marriage is when physical (e.g. threats, violence or sexual violence), emotional and or psychological pressure (e.g. person is made to feel like they are bringing shame on the family) is brought to bear to make one person marry another. </a:t>
            </a:r>
            <a:endParaRPr lang="en-GB" dirty="0" smtClean="0"/>
          </a:p>
          <a:p>
            <a:pPr marL="0" indent="0">
              <a:buNone/>
            </a:pPr>
            <a:r>
              <a:rPr lang="en-GB" b="1" dirty="0" smtClean="0"/>
              <a:t>Forced </a:t>
            </a:r>
            <a:r>
              <a:rPr lang="en-GB" b="1" dirty="0"/>
              <a:t>marriage is illegal in England and Wales and this includes</a:t>
            </a:r>
            <a:r>
              <a:rPr lang="en-GB" dirty="0"/>
              <a:t>: </a:t>
            </a:r>
            <a:endParaRPr lang="en-GB" dirty="0" smtClean="0"/>
          </a:p>
          <a:p>
            <a:r>
              <a:rPr lang="en-GB" dirty="0" smtClean="0"/>
              <a:t>taking </a:t>
            </a:r>
            <a:r>
              <a:rPr lang="en-GB" dirty="0"/>
              <a:t>someone overseas to force them to marry (whether or </a:t>
            </a:r>
            <a:r>
              <a:rPr lang="en-GB" dirty="0" smtClean="0"/>
              <a:t>not </a:t>
            </a:r>
            <a:r>
              <a:rPr lang="en-GB" dirty="0"/>
              <a:t>the </a:t>
            </a:r>
            <a:r>
              <a:rPr lang="en-GB" dirty="0" smtClean="0"/>
              <a:t>forced </a:t>
            </a:r>
            <a:r>
              <a:rPr lang="en-GB" dirty="0"/>
              <a:t>marriage takes place) </a:t>
            </a:r>
          </a:p>
          <a:p>
            <a:endParaRPr lang="en-GB" dirty="0"/>
          </a:p>
          <a:p>
            <a:r>
              <a:rPr lang="en-GB" dirty="0" smtClean="0"/>
              <a:t>marrying </a:t>
            </a:r>
            <a:r>
              <a:rPr lang="en-GB" dirty="0"/>
              <a:t>someone who lacks the mental capacity to consent to the marriage (whether they’re pressured to or not) </a:t>
            </a:r>
            <a:endParaRPr lang="en-GB" dirty="0" smtClean="0"/>
          </a:p>
          <a:p>
            <a:pPr marL="0" indent="0">
              <a:buNone/>
            </a:pPr>
            <a:endParaRPr lang="en-GB" dirty="0" smtClean="0"/>
          </a:p>
          <a:p>
            <a:pPr marL="0" indent="0">
              <a:buNone/>
            </a:pPr>
            <a:r>
              <a:rPr lang="en-GB" dirty="0" smtClean="0">
                <a:hlinkClick r:id="rId2"/>
              </a:rPr>
              <a:t>www.facebook.com/forcedmarriage</a:t>
            </a:r>
            <a:endParaRPr lang="en-GB" dirty="0" smtClean="0"/>
          </a:p>
          <a:p>
            <a:endParaRPr lang="en-GB" dirty="0" smtClean="0"/>
          </a:p>
          <a:p>
            <a:endParaRPr lang="en-GB" dirty="0"/>
          </a:p>
          <a:p>
            <a:endParaRPr lang="en-GB" dirty="0"/>
          </a:p>
        </p:txBody>
      </p:sp>
      <p:sp>
        <p:nvSpPr>
          <p:cNvPr id="3" name="Title 2"/>
          <p:cNvSpPr>
            <a:spLocks noGrp="1"/>
          </p:cNvSpPr>
          <p:nvPr>
            <p:ph type="title"/>
          </p:nvPr>
        </p:nvSpPr>
        <p:spPr/>
        <p:txBody>
          <a:bodyPr/>
          <a:lstStyle/>
          <a:p>
            <a:r>
              <a:rPr lang="en-GB" dirty="0" smtClean="0"/>
              <a:t>Forced Marriage</a:t>
            </a:r>
            <a:endParaRPr lang="en-GB" dirty="0"/>
          </a:p>
        </p:txBody>
      </p:sp>
    </p:spTree>
    <p:extLst>
      <p:ext uri="{BB962C8B-B14F-4D97-AF65-F5344CB8AC3E}">
        <p14:creationId xmlns:p14="http://schemas.microsoft.com/office/powerpoint/2010/main" val="3658530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731168"/>
            <a:ext cx="7408333" cy="3960479"/>
          </a:xfrm>
        </p:spPr>
        <p:txBody>
          <a:bodyPr/>
          <a:lstStyle/>
          <a:p>
            <a:r>
              <a:rPr lang="en-GB" dirty="0"/>
              <a:t>According to the </a:t>
            </a:r>
            <a:r>
              <a:rPr lang="en-GB" dirty="0" smtClean="0"/>
              <a:t>NSPCC, FGM </a:t>
            </a:r>
            <a:r>
              <a:rPr lang="en-GB" dirty="0"/>
              <a:t>is the partial or total removal of external female genitalia for non-medical reasons and it can be known as female circumcision, cutting or Sunna. </a:t>
            </a:r>
            <a:endParaRPr lang="en-GB" dirty="0" smtClean="0"/>
          </a:p>
          <a:p>
            <a:r>
              <a:rPr lang="en-GB" dirty="0" smtClean="0"/>
              <a:t>Sometimes</a:t>
            </a:r>
            <a:r>
              <a:rPr lang="en-GB" dirty="0"/>
              <a:t>, religious, social or cultural reasons are put forward for this happening but it is abuse and a criminal offence, to a woman or child. </a:t>
            </a:r>
          </a:p>
        </p:txBody>
      </p:sp>
      <p:sp>
        <p:nvSpPr>
          <p:cNvPr id="3" name="Title 2"/>
          <p:cNvSpPr>
            <a:spLocks noGrp="1"/>
          </p:cNvSpPr>
          <p:nvPr>
            <p:ph type="title"/>
          </p:nvPr>
        </p:nvSpPr>
        <p:spPr/>
        <p:txBody>
          <a:bodyPr/>
          <a:lstStyle/>
          <a:p>
            <a:r>
              <a:rPr lang="en-GB" dirty="0"/>
              <a:t>Female Genital Mutilation (FGM)</a:t>
            </a:r>
          </a:p>
        </p:txBody>
      </p:sp>
    </p:spTree>
    <p:extLst>
      <p:ext uri="{BB962C8B-B14F-4D97-AF65-F5344CB8AC3E}">
        <p14:creationId xmlns:p14="http://schemas.microsoft.com/office/powerpoint/2010/main" val="249587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68010"/>
            <a:ext cx="8432243" cy="4519558"/>
          </a:xfrm>
        </p:spPr>
        <p:txBody>
          <a:bodyPr>
            <a:normAutofit fontScale="77500" lnSpcReduction="20000"/>
          </a:bodyPr>
          <a:lstStyle/>
          <a:p>
            <a:r>
              <a:rPr lang="en-US" sz="2900" dirty="0" smtClean="0"/>
              <a:t>2.6</a:t>
            </a:r>
            <a:r>
              <a:rPr lang="en-US" sz="2900" dirty="0"/>
              <a:t>% of people aged 66 and over living in private households (including sheltered housing) reported that they had experienced mistreatment involving a family member, friend, or care worker during the past </a:t>
            </a:r>
            <a:r>
              <a:rPr lang="en-US" sz="2900" dirty="0" smtClean="0"/>
              <a:t>year</a:t>
            </a:r>
            <a:endParaRPr lang="en-US" sz="2900" dirty="0"/>
          </a:p>
          <a:p>
            <a:r>
              <a:rPr lang="en-US" sz="2900" dirty="0" smtClean="0"/>
              <a:t>The </a:t>
            </a:r>
            <a:r>
              <a:rPr lang="en-US" sz="2900" dirty="0"/>
              <a:t>predominant type of mistreatment reported was neglect (1.1%), followed by financial abuse (0.7%). The prevalence of psychological and physical abuse was similar (both 0.4%), and sexual abuse (reported cases were of harassment) was the least reported type (0.2%</a:t>
            </a:r>
            <a:r>
              <a:rPr lang="en-US" sz="2900" dirty="0" smtClean="0"/>
              <a:t>)</a:t>
            </a:r>
            <a:endParaRPr lang="en-US" sz="2900" dirty="0"/>
          </a:p>
          <a:p>
            <a:r>
              <a:rPr lang="en-US" sz="2900" dirty="0" smtClean="0"/>
              <a:t>Mistreatment </a:t>
            </a:r>
            <a:r>
              <a:rPr lang="en-US" sz="2900" dirty="0"/>
              <a:t>in the past year varied significantly by marital status, and increased with declining health status, depression and </a:t>
            </a:r>
            <a:r>
              <a:rPr lang="en-US" sz="2900" dirty="0" smtClean="0"/>
              <a:t>loneliness</a:t>
            </a:r>
            <a:endParaRPr lang="en-US" sz="2900" dirty="0"/>
          </a:p>
          <a:p>
            <a:r>
              <a:rPr lang="en-US" sz="2900" dirty="0"/>
              <a:t>51% of mistreatment in the past year involved a spouse/partner, 49% another family member, 13% a care worker and 5% a close </a:t>
            </a:r>
            <a:r>
              <a:rPr lang="en-US" sz="2900" dirty="0" smtClean="0"/>
              <a:t>friend</a:t>
            </a:r>
            <a:endParaRPr lang="en-US" sz="2900" dirty="0"/>
          </a:p>
          <a:p>
            <a:endParaRPr lang="en-US" dirty="0"/>
          </a:p>
        </p:txBody>
      </p:sp>
      <p:sp>
        <p:nvSpPr>
          <p:cNvPr id="3" name="Title 2"/>
          <p:cNvSpPr>
            <a:spLocks noGrp="1"/>
          </p:cNvSpPr>
          <p:nvPr>
            <p:ph type="title"/>
          </p:nvPr>
        </p:nvSpPr>
        <p:spPr/>
        <p:txBody>
          <a:bodyPr/>
          <a:lstStyle/>
          <a:p>
            <a:r>
              <a:rPr lang="en-US" dirty="0" err="1" smtClean="0"/>
              <a:t>Prevelance</a:t>
            </a:r>
            <a:r>
              <a:rPr lang="en-US" dirty="0" smtClean="0"/>
              <a:t> Study (2007)</a:t>
            </a:r>
            <a:endParaRPr lang="en-US" dirty="0"/>
          </a:p>
        </p:txBody>
      </p:sp>
      <p:sp>
        <p:nvSpPr>
          <p:cNvPr id="4" name="TextBox 3"/>
          <p:cNvSpPr txBox="1"/>
          <p:nvPr/>
        </p:nvSpPr>
        <p:spPr>
          <a:xfrm>
            <a:off x="961021" y="6225958"/>
            <a:ext cx="7550879" cy="523220"/>
          </a:xfrm>
          <a:prstGeom prst="rect">
            <a:avLst/>
          </a:prstGeom>
          <a:noFill/>
        </p:spPr>
        <p:txBody>
          <a:bodyPr wrap="square" rtlCol="0">
            <a:spAutoFit/>
          </a:bodyPr>
          <a:lstStyle/>
          <a:p>
            <a:r>
              <a:rPr lang="en-US" sz="1400" dirty="0" err="1"/>
              <a:t>Manthorpe</a:t>
            </a:r>
            <a:r>
              <a:rPr lang="en-US" sz="1400" dirty="0"/>
              <a:t>, Jill, et al. "The UK national study of abuse and neglect among older people." </a:t>
            </a:r>
            <a:r>
              <a:rPr lang="en-US" sz="1400" i="1" dirty="0"/>
              <a:t>Nursing Older People</a:t>
            </a:r>
            <a:r>
              <a:rPr lang="en-US" sz="1400" dirty="0"/>
              <a:t> 19.8 (2007): 24-26.</a:t>
            </a:r>
          </a:p>
        </p:txBody>
      </p:sp>
      <p:sp>
        <p:nvSpPr>
          <p:cNvPr id="5" name="Slide Number Placeholder 4"/>
          <p:cNvSpPr>
            <a:spLocks noGrp="1"/>
          </p:cNvSpPr>
          <p:nvPr>
            <p:ph type="sldNum" sz="quarter" idx="12"/>
          </p:nvPr>
        </p:nvSpPr>
        <p:spPr/>
        <p:txBody>
          <a:bodyPr/>
          <a:lstStyle/>
          <a:p>
            <a:fld id="{687D7A59-36E2-48B9-B146-C1E59501F63F}" type="slidenum">
              <a:rPr lang="en-US" smtClean="0"/>
              <a:pPr/>
              <a:t>13</a:t>
            </a:fld>
            <a:endParaRPr lang="en-US"/>
          </a:p>
        </p:txBody>
      </p:sp>
    </p:spTree>
    <p:extLst>
      <p:ext uri="{BB962C8B-B14F-4D97-AF65-F5344CB8AC3E}">
        <p14:creationId xmlns:p14="http://schemas.microsoft.com/office/powerpoint/2010/main" val="1631267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743449"/>
          </a:xfrm>
        </p:spPr>
        <p:txBody>
          <a:bodyPr>
            <a:normAutofit/>
          </a:bodyPr>
          <a:lstStyle/>
          <a:p>
            <a:r>
              <a:rPr lang="en-US" i="1" dirty="0" smtClean="0"/>
              <a:t>People who use services……</a:t>
            </a:r>
          </a:p>
          <a:p>
            <a:endParaRPr lang="en-US" dirty="0"/>
          </a:p>
          <a:p>
            <a:pPr marL="0" indent="0">
              <a:buNone/>
            </a:pPr>
            <a:r>
              <a:rPr lang="en-US" dirty="0" smtClean="0"/>
              <a:t>                              </a:t>
            </a:r>
          </a:p>
          <a:p>
            <a:pPr marL="0" indent="0">
              <a:buNone/>
            </a:pPr>
            <a:r>
              <a:rPr lang="en-US" b="1" dirty="0" smtClean="0">
                <a:solidFill>
                  <a:srgbClr val="FF6600"/>
                </a:solidFill>
              </a:rPr>
              <a:t>What </a:t>
            </a:r>
            <a:r>
              <a:rPr lang="en-US" b="1" dirty="0">
                <a:solidFill>
                  <a:srgbClr val="FF6600"/>
                </a:solidFill>
              </a:rPr>
              <a:t>do you think</a:t>
            </a:r>
            <a:r>
              <a:rPr lang="en-US" b="1" dirty="0" smtClean="0">
                <a:solidFill>
                  <a:srgbClr val="FF6600"/>
                </a:solidFill>
              </a:rPr>
              <a:t>?</a:t>
            </a:r>
          </a:p>
          <a:p>
            <a:pPr marL="0" indent="0">
              <a:buNone/>
            </a:pPr>
            <a:endParaRPr lang="en-US" b="1" dirty="0">
              <a:solidFill>
                <a:srgbClr val="FF6600"/>
              </a:solidFill>
            </a:endParaRPr>
          </a:p>
          <a:p>
            <a:pPr marL="0" indent="0">
              <a:buNone/>
            </a:pPr>
            <a:r>
              <a:rPr lang="en-US" dirty="0" smtClean="0"/>
              <a:t>In </a:t>
            </a:r>
            <a:r>
              <a:rPr lang="en-US" dirty="0"/>
              <a:t>what ways are the people you care for vulnerable to abuse and neglect?</a:t>
            </a:r>
          </a:p>
          <a:p>
            <a:pPr marL="0" indent="0">
              <a:buNone/>
            </a:pPr>
            <a:endParaRPr lang="en-US" dirty="0"/>
          </a:p>
        </p:txBody>
      </p:sp>
      <p:sp>
        <p:nvSpPr>
          <p:cNvPr id="3" name="Title 2"/>
          <p:cNvSpPr>
            <a:spLocks noGrp="1"/>
          </p:cNvSpPr>
          <p:nvPr>
            <p:ph type="title"/>
          </p:nvPr>
        </p:nvSpPr>
        <p:spPr/>
        <p:txBody>
          <a:bodyPr/>
          <a:lstStyle/>
          <a:p>
            <a:r>
              <a:rPr lang="en-US" dirty="0" smtClean="0"/>
              <a:t>Who should be protected?</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14</a:t>
            </a:fld>
            <a:endParaRPr lang="en-US"/>
          </a:p>
        </p:txBody>
      </p:sp>
    </p:spTree>
    <p:extLst>
      <p:ext uri="{BB962C8B-B14F-4D97-AF65-F5344CB8AC3E}">
        <p14:creationId xmlns:p14="http://schemas.microsoft.com/office/powerpoint/2010/main" val="19188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hlinkClick r:id="rId2"/>
              </a:rPr>
              <a:t>http://youtu.be/</a:t>
            </a:r>
            <a:r>
              <a:rPr lang="en-US" dirty="0" smtClean="0">
                <a:hlinkClick r:id="rId2"/>
              </a:rPr>
              <a:t>MTcopj6dYWQ</a:t>
            </a:r>
            <a:endParaRPr lang="en-US" dirty="0" smtClean="0"/>
          </a:p>
          <a:p>
            <a:endParaRPr lang="en-US" dirty="0"/>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Who do you see?</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15</a:t>
            </a:fld>
            <a:endParaRPr lang="en-US"/>
          </a:p>
        </p:txBody>
      </p:sp>
    </p:spTree>
    <p:extLst>
      <p:ext uri="{BB962C8B-B14F-4D97-AF65-F5344CB8AC3E}">
        <p14:creationId xmlns:p14="http://schemas.microsoft.com/office/powerpoint/2010/main" val="3685865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To protect the people in our care from abuse or neglect, we work in a </a:t>
            </a:r>
            <a:r>
              <a:rPr lang="en-US" b="1" dirty="0"/>
              <a:t>person-centred </a:t>
            </a:r>
            <a:r>
              <a:rPr lang="en-US" dirty="0"/>
              <a:t>way, promoting </a:t>
            </a:r>
            <a:r>
              <a:rPr lang="en-US" b="1" dirty="0"/>
              <a:t>empowerment </a:t>
            </a:r>
            <a:r>
              <a:rPr lang="en-US" dirty="0"/>
              <a:t>and </a:t>
            </a:r>
            <a:r>
              <a:rPr lang="en-US" b="1" dirty="0"/>
              <a:t>managing risk</a:t>
            </a:r>
            <a:r>
              <a:rPr lang="en-US" dirty="0" smtClean="0"/>
              <a:t>.</a:t>
            </a:r>
          </a:p>
          <a:p>
            <a:pPr marL="0" indent="0">
              <a:buNone/>
            </a:pPr>
            <a:endParaRPr lang="en-US" dirty="0" smtClean="0"/>
          </a:p>
          <a:p>
            <a:pPr marL="0" indent="0">
              <a:buNone/>
            </a:pPr>
            <a:r>
              <a:rPr lang="en-US" dirty="0" smtClean="0"/>
              <a:t>This </a:t>
            </a:r>
            <a:r>
              <a:rPr lang="en-US" dirty="0"/>
              <a:t>means treating the people we care for with dignity and respect, seeking their view on things, supporting them to make choices and take decisions for themselves, so that they can live as independently as possible.</a:t>
            </a:r>
          </a:p>
        </p:txBody>
      </p:sp>
      <p:sp>
        <p:nvSpPr>
          <p:cNvPr id="3" name="Title 2"/>
          <p:cNvSpPr>
            <a:spLocks noGrp="1"/>
          </p:cNvSpPr>
          <p:nvPr>
            <p:ph type="title"/>
          </p:nvPr>
        </p:nvSpPr>
        <p:spPr/>
        <p:txBody>
          <a:bodyPr/>
          <a:lstStyle/>
          <a:p>
            <a:r>
              <a:rPr lang="en-US" dirty="0" smtClean="0"/>
              <a:t>Reduce likelihood of abuse</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16</a:t>
            </a:fld>
            <a:endParaRPr lang="en-US"/>
          </a:p>
        </p:txBody>
      </p:sp>
    </p:spTree>
    <p:extLst>
      <p:ext uri="{BB962C8B-B14F-4D97-AF65-F5344CB8AC3E}">
        <p14:creationId xmlns:p14="http://schemas.microsoft.com/office/powerpoint/2010/main" val="3496661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FF6600"/>
                </a:solidFill>
              </a:rPr>
              <a:t>What do you think</a:t>
            </a:r>
            <a:r>
              <a:rPr lang="en-US" b="1" dirty="0" smtClean="0">
                <a:solidFill>
                  <a:srgbClr val="FF6600"/>
                </a:solidFill>
              </a:rPr>
              <a:t>?</a:t>
            </a:r>
          </a:p>
          <a:p>
            <a:pPr marL="0" indent="0">
              <a:buNone/>
            </a:pPr>
            <a:endParaRPr lang="en-US" b="1" dirty="0">
              <a:solidFill>
                <a:srgbClr val="FF6600"/>
              </a:solidFill>
            </a:endParaRPr>
          </a:p>
          <a:p>
            <a:r>
              <a:rPr lang="en-US" dirty="0" smtClean="0"/>
              <a:t>How </a:t>
            </a:r>
            <a:r>
              <a:rPr lang="en-US" dirty="0"/>
              <a:t>does working in a person-centred way help us to safeguard the people we care for? </a:t>
            </a:r>
            <a:endParaRPr lang="en-US" dirty="0" smtClean="0"/>
          </a:p>
          <a:p>
            <a:r>
              <a:rPr lang="en-US" dirty="0" smtClean="0"/>
              <a:t>Why </a:t>
            </a:r>
            <a:r>
              <a:rPr lang="en-US" dirty="0"/>
              <a:t>is it really important to make it easy for people in our care to complain? </a:t>
            </a:r>
            <a:endParaRPr lang="en-US" dirty="0" smtClean="0"/>
          </a:p>
          <a:p>
            <a:r>
              <a:rPr lang="en-US" dirty="0" smtClean="0"/>
              <a:t>If </a:t>
            </a:r>
            <a:r>
              <a:rPr lang="en-US" dirty="0"/>
              <a:t>you think someone in your care is being abused or neglected, what actions must you take?</a:t>
            </a:r>
          </a:p>
        </p:txBody>
      </p:sp>
      <p:sp>
        <p:nvSpPr>
          <p:cNvPr id="3" name="Title 2"/>
          <p:cNvSpPr>
            <a:spLocks noGrp="1"/>
          </p:cNvSpPr>
          <p:nvPr>
            <p:ph type="title"/>
          </p:nvPr>
        </p:nvSpPr>
        <p:spPr/>
        <p:txBody>
          <a:bodyPr/>
          <a:lstStyle/>
          <a:p>
            <a:r>
              <a:rPr lang="en-US" dirty="0" smtClean="0"/>
              <a:t>Prevention?</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17</a:t>
            </a:fld>
            <a:endParaRPr lang="en-US"/>
          </a:p>
        </p:txBody>
      </p:sp>
    </p:spTree>
    <p:extLst>
      <p:ext uri="{BB962C8B-B14F-4D97-AF65-F5344CB8AC3E}">
        <p14:creationId xmlns:p14="http://schemas.microsoft.com/office/powerpoint/2010/main" val="972674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93149"/>
            <a:ext cx="7408333" cy="3733014"/>
          </a:xfrm>
        </p:spPr>
        <p:txBody>
          <a:bodyPr>
            <a:noAutofit/>
          </a:bodyPr>
          <a:lstStyle/>
          <a:p>
            <a:r>
              <a:rPr lang="en-US" dirty="0" smtClean="0"/>
              <a:t>Able to benefit financially or inappropriately gain from a person who uses services</a:t>
            </a:r>
          </a:p>
          <a:p>
            <a:r>
              <a:rPr lang="en-US" dirty="0" smtClean="0"/>
              <a:t>Involved in writing wills or bequests</a:t>
            </a:r>
          </a:p>
          <a:p>
            <a:r>
              <a:rPr lang="en-US" dirty="0" smtClean="0"/>
              <a:t>Able to use property of people for own use</a:t>
            </a:r>
          </a:p>
          <a:p>
            <a:r>
              <a:rPr lang="en-US" dirty="0" smtClean="0"/>
              <a:t>Able to borrow money, or lend money</a:t>
            </a:r>
          </a:p>
          <a:p>
            <a:r>
              <a:rPr lang="en-US" dirty="0" smtClean="0"/>
              <a:t>Able to sell or dispose of goods belonging to people</a:t>
            </a:r>
          </a:p>
          <a:p>
            <a:r>
              <a:rPr lang="en-US" dirty="0" smtClean="0"/>
              <a:t>Service does not use peoples personal money for the running or management of the service</a:t>
            </a:r>
            <a:endParaRPr lang="en-US" dirty="0"/>
          </a:p>
        </p:txBody>
      </p:sp>
      <p:sp>
        <p:nvSpPr>
          <p:cNvPr id="3" name="Title 2"/>
          <p:cNvSpPr>
            <a:spLocks noGrp="1"/>
          </p:cNvSpPr>
          <p:nvPr>
            <p:ph type="title"/>
          </p:nvPr>
        </p:nvSpPr>
        <p:spPr/>
        <p:txBody>
          <a:bodyPr/>
          <a:lstStyle/>
          <a:p>
            <a:r>
              <a:rPr lang="en-US" dirty="0" smtClean="0"/>
              <a:t>Should not be:</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18</a:t>
            </a:fld>
            <a:endParaRPr lang="en-US"/>
          </a:p>
        </p:txBody>
      </p:sp>
    </p:spTree>
    <p:extLst>
      <p:ext uri="{BB962C8B-B14F-4D97-AF65-F5344CB8AC3E}">
        <p14:creationId xmlns:p14="http://schemas.microsoft.com/office/powerpoint/2010/main" val="63209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Eye contact</a:t>
            </a:r>
          </a:p>
          <a:p>
            <a:r>
              <a:rPr lang="en-US" sz="3200" dirty="0" smtClean="0"/>
              <a:t>Appropriate touch</a:t>
            </a:r>
          </a:p>
          <a:p>
            <a:r>
              <a:rPr lang="en-US" sz="3200" dirty="0" smtClean="0"/>
              <a:t>Appropriate greeting</a:t>
            </a:r>
          </a:p>
          <a:p>
            <a:r>
              <a:rPr lang="en-US" sz="3200" dirty="0" smtClean="0"/>
              <a:t>What’s your purpose?</a:t>
            </a:r>
          </a:p>
          <a:p>
            <a:r>
              <a:rPr lang="en-US" sz="3200" dirty="0" smtClean="0"/>
              <a:t>Focus on the goal(s) they want to achieve</a:t>
            </a:r>
          </a:p>
          <a:p>
            <a:endParaRPr lang="en-US" dirty="0"/>
          </a:p>
        </p:txBody>
      </p:sp>
      <p:sp>
        <p:nvSpPr>
          <p:cNvPr id="3" name="Title 2"/>
          <p:cNvSpPr>
            <a:spLocks noGrp="1"/>
          </p:cNvSpPr>
          <p:nvPr>
            <p:ph type="title"/>
          </p:nvPr>
        </p:nvSpPr>
        <p:spPr>
          <a:xfrm>
            <a:off x="457200" y="338327"/>
            <a:ext cx="8229600" cy="1435169"/>
          </a:xfrm>
        </p:spPr>
        <p:txBody>
          <a:bodyPr>
            <a:normAutofit fontScale="90000"/>
          </a:bodyPr>
          <a:lstStyle/>
          <a:p>
            <a:r>
              <a:rPr lang="en-US" dirty="0" smtClean="0"/>
              <a:t>Five points for successful relationship based care (individual)</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19</a:t>
            </a:fld>
            <a:endParaRPr lang="en-US"/>
          </a:p>
        </p:txBody>
      </p:sp>
    </p:spTree>
    <p:extLst>
      <p:ext uri="{BB962C8B-B14F-4D97-AF65-F5344CB8AC3E}">
        <p14:creationId xmlns:p14="http://schemas.microsoft.com/office/powerpoint/2010/main" val="1891017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758" y="2310063"/>
            <a:ext cx="8494295" cy="4018548"/>
          </a:xfrm>
        </p:spPr>
        <p:txBody>
          <a:bodyPr>
            <a:noAutofit/>
          </a:bodyPr>
          <a:lstStyle/>
          <a:p>
            <a:pPr marL="0" indent="0">
              <a:buNone/>
            </a:pPr>
            <a:r>
              <a:rPr lang="en-GB" sz="1800" dirty="0" smtClean="0"/>
              <a:t>The </a:t>
            </a:r>
            <a:r>
              <a:rPr lang="en-GB" sz="1800" dirty="0"/>
              <a:t>following safeguarding principles have been agreed by the Government within the Care Act (2014) as a foundation to achieving good outcomes for service users:- </a:t>
            </a:r>
          </a:p>
          <a:p>
            <a:pPr marL="0" indent="0">
              <a:buNone/>
            </a:pPr>
            <a:endParaRPr lang="en-GB" sz="1800" dirty="0"/>
          </a:p>
          <a:p>
            <a:r>
              <a:rPr lang="en-GB" sz="1800" dirty="0" smtClean="0"/>
              <a:t>Principle </a:t>
            </a:r>
            <a:r>
              <a:rPr lang="en-GB" sz="1800" dirty="0"/>
              <a:t>1 – Empowerment - Presumption of person led decisions and consent</a:t>
            </a:r>
          </a:p>
          <a:p>
            <a:r>
              <a:rPr lang="en-GB" sz="1800" dirty="0" smtClean="0"/>
              <a:t>Principle </a:t>
            </a:r>
            <a:r>
              <a:rPr lang="en-GB" sz="1800" dirty="0"/>
              <a:t>2 – Protection - Support and representation for those in greatest need</a:t>
            </a:r>
          </a:p>
          <a:p>
            <a:r>
              <a:rPr lang="en-GB" sz="1800" dirty="0" smtClean="0"/>
              <a:t>Principle </a:t>
            </a:r>
            <a:r>
              <a:rPr lang="en-GB" sz="1800" dirty="0"/>
              <a:t>3 – Prevention - Prevention of neglect, harm and abuse is a </a:t>
            </a:r>
            <a:r>
              <a:rPr lang="en-GB" sz="1800" dirty="0" smtClean="0"/>
              <a:t>primary objective</a:t>
            </a:r>
            <a:endParaRPr lang="en-GB" sz="1800" dirty="0"/>
          </a:p>
          <a:p>
            <a:r>
              <a:rPr lang="en-GB" sz="1800" dirty="0" smtClean="0"/>
              <a:t>Principle </a:t>
            </a:r>
            <a:r>
              <a:rPr lang="en-GB" sz="1800" dirty="0"/>
              <a:t>4 – Proportionality - Proportionate and least intrusive response to </a:t>
            </a:r>
            <a:r>
              <a:rPr lang="en-GB" sz="1800" dirty="0" smtClean="0"/>
              <a:t>the risk </a:t>
            </a:r>
            <a:r>
              <a:rPr lang="en-GB" sz="1800" dirty="0"/>
              <a:t>presented</a:t>
            </a:r>
          </a:p>
          <a:p>
            <a:r>
              <a:rPr lang="en-GB" sz="1800" dirty="0" smtClean="0"/>
              <a:t>Principle </a:t>
            </a:r>
            <a:r>
              <a:rPr lang="en-GB" sz="1800" dirty="0"/>
              <a:t>5 – Partnerships - Local solutions through services working with </a:t>
            </a:r>
            <a:r>
              <a:rPr lang="en-GB" sz="1800" dirty="0" smtClean="0"/>
              <a:t>their communities</a:t>
            </a:r>
            <a:endParaRPr lang="en-GB" sz="1800" dirty="0"/>
          </a:p>
          <a:p>
            <a:r>
              <a:rPr lang="en-GB" sz="1800" dirty="0" smtClean="0"/>
              <a:t>Principle </a:t>
            </a:r>
            <a:r>
              <a:rPr lang="en-GB" sz="1800" dirty="0"/>
              <a:t>6 – Accountability - Accountability and transparency in </a:t>
            </a:r>
            <a:r>
              <a:rPr lang="en-GB" sz="1800" dirty="0" smtClean="0"/>
              <a:t>delivering safeguarding</a:t>
            </a:r>
            <a:endParaRPr lang="en-GB" sz="1800" dirty="0"/>
          </a:p>
        </p:txBody>
      </p:sp>
      <p:sp>
        <p:nvSpPr>
          <p:cNvPr id="3" name="Title 2"/>
          <p:cNvSpPr>
            <a:spLocks noGrp="1"/>
          </p:cNvSpPr>
          <p:nvPr>
            <p:ph type="title"/>
          </p:nvPr>
        </p:nvSpPr>
        <p:spPr/>
        <p:txBody>
          <a:bodyPr>
            <a:normAutofit fontScale="90000"/>
          </a:bodyPr>
          <a:lstStyle/>
          <a:p>
            <a:r>
              <a:rPr lang="en-GB" dirty="0" smtClean="0"/>
              <a:t>Six Principles for Adult Safeguarding</a:t>
            </a:r>
            <a:endParaRPr lang="en-GB" dirty="0"/>
          </a:p>
        </p:txBody>
      </p:sp>
    </p:spTree>
    <p:extLst>
      <p:ext uri="{BB962C8B-B14F-4D97-AF65-F5344CB8AC3E}">
        <p14:creationId xmlns:p14="http://schemas.microsoft.com/office/powerpoint/2010/main" val="3695397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Kent &amp; Medway Multiagency Policy, Protocols and Guidance (2015)</a:t>
            </a:r>
            <a:endParaRPr lang="en-GB"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468325153"/>
              </p:ext>
            </p:extLst>
          </p:nvPr>
        </p:nvGraphicFramePr>
        <p:xfrm>
          <a:off x="1285540" y="2201195"/>
          <a:ext cx="2781300" cy="3937000"/>
        </p:xfrm>
        <a:graphic>
          <a:graphicData uri="http://schemas.openxmlformats.org/presentationml/2006/ole">
            <mc:AlternateContent xmlns:mc="http://schemas.openxmlformats.org/markup-compatibility/2006">
              <mc:Choice xmlns:v="urn:schemas-microsoft-com:vml" Requires="v">
                <p:oleObj spid="_x0000_s3078" name="Acrobat Document" r:id="rId3" imgW="5667277" imgH="8019976" progId="AcroExch.Document.11">
                  <p:embed/>
                </p:oleObj>
              </mc:Choice>
              <mc:Fallback>
                <p:oleObj name="Acrobat Document" r:id="rId3" imgW="5667277" imgH="8019976" progId="AcroExch.Document.11">
                  <p:embed/>
                  <p:pic>
                    <p:nvPicPr>
                      <p:cNvPr id="0" name=""/>
                      <p:cNvPicPr/>
                      <p:nvPr/>
                    </p:nvPicPr>
                    <p:blipFill>
                      <a:blip r:embed="rId4"/>
                      <a:stretch>
                        <a:fillRect/>
                      </a:stretch>
                    </p:blipFill>
                    <p:spPr>
                      <a:xfrm>
                        <a:off x="1285540" y="2201195"/>
                        <a:ext cx="2781300" cy="3937000"/>
                      </a:xfrm>
                      <a:prstGeom prst="rect">
                        <a:avLst/>
                      </a:prstGeom>
                      <a:ln>
                        <a:solidFill>
                          <a:schemeClr val="accent1"/>
                        </a:solidFill>
                      </a:ln>
                    </p:spPr>
                  </p:pic>
                </p:oleObj>
              </mc:Fallback>
            </mc:AlternateContent>
          </a:graphicData>
        </a:graphic>
      </p:graphicFrame>
      <p:sp>
        <p:nvSpPr>
          <p:cNvPr id="5" name="TextBox 4"/>
          <p:cNvSpPr txBox="1"/>
          <p:nvPr/>
        </p:nvSpPr>
        <p:spPr>
          <a:xfrm>
            <a:off x="5113421" y="2683042"/>
            <a:ext cx="3404937" cy="1754326"/>
          </a:xfrm>
          <a:prstGeom prst="rect">
            <a:avLst/>
          </a:prstGeom>
          <a:noFill/>
        </p:spPr>
        <p:txBody>
          <a:bodyPr wrap="square" rtlCol="0">
            <a:spAutoFit/>
          </a:bodyPr>
          <a:lstStyle/>
          <a:p>
            <a:r>
              <a:rPr lang="en-GB" dirty="0">
                <a:hlinkClick r:id="rId5"/>
              </a:rPr>
              <a:t>http://</a:t>
            </a:r>
            <a:r>
              <a:rPr lang="en-GB" dirty="0" smtClean="0">
                <a:hlinkClick r:id="rId5"/>
              </a:rPr>
              <a:t>www.kent.gov.uk/social-care-and-health/information-for-professionals/adult-protection/adult-protection-forms-and-policies</a:t>
            </a:r>
            <a:endParaRPr lang="en-GB" dirty="0" smtClean="0"/>
          </a:p>
          <a:p>
            <a:endParaRPr lang="en-GB" dirty="0"/>
          </a:p>
        </p:txBody>
      </p:sp>
    </p:spTree>
    <p:extLst>
      <p:ext uri="{BB962C8B-B14F-4D97-AF65-F5344CB8AC3E}">
        <p14:creationId xmlns:p14="http://schemas.microsoft.com/office/powerpoint/2010/main" val="490931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76942"/>
            <a:ext cx="7408333" cy="3849221"/>
          </a:xfrm>
        </p:spPr>
        <p:txBody>
          <a:bodyPr>
            <a:normAutofit fontScale="92500" lnSpcReduction="10000"/>
          </a:bodyPr>
          <a:lstStyle/>
          <a:p>
            <a:pPr marL="0" indent="0">
              <a:buNone/>
            </a:pPr>
            <a:r>
              <a:rPr lang="en-US" dirty="0" smtClean="0">
                <a:solidFill>
                  <a:srgbClr val="FF6600"/>
                </a:solidFill>
              </a:rPr>
              <a:t>“</a:t>
            </a:r>
            <a:r>
              <a:rPr lang="en-US" dirty="0" err="1" smtClean="0">
                <a:solidFill>
                  <a:srgbClr val="FF6600"/>
                </a:solidFill>
              </a:rPr>
              <a:t>Recognise</a:t>
            </a:r>
            <a:r>
              <a:rPr lang="en-US" dirty="0" smtClean="0">
                <a:solidFill>
                  <a:srgbClr val="FF6600"/>
                </a:solidFill>
              </a:rPr>
              <a:t> their personal responsibility to safeguard people who use services.” (p.95)</a:t>
            </a:r>
          </a:p>
          <a:p>
            <a:pPr marL="0" indent="0">
              <a:buNone/>
            </a:pPr>
            <a:endParaRPr lang="en-US" dirty="0" smtClean="0"/>
          </a:p>
          <a:p>
            <a:r>
              <a:rPr lang="en-US" dirty="0" smtClean="0"/>
              <a:t>Immediate safety </a:t>
            </a:r>
          </a:p>
          <a:p>
            <a:r>
              <a:rPr lang="en-US" dirty="0" smtClean="0"/>
              <a:t>Talk to line manager or consider who you would talk to – social services, CQC, police??? </a:t>
            </a:r>
          </a:p>
          <a:p>
            <a:r>
              <a:rPr lang="en-US" dirty="0" smtClean="0"/>
              <a:t>Write down what you heard, were told, what you witnessed and make a note of when and where</a:t>
            </a:r>
          </a:p>
          <a:p>
            <a:endParaRPr lang="en-US" dirty="0"/>
          </a:p>
          <a:p>
            <a:pPr marL="0" indent="0">
              <a:buNone/>
            </a:pPr>
            <a:r>
              <a:rPr lang="en-US" dirty="0" smtClean="0"/>
              <a:t>Don’t be afraid of telling someone……….not telling someone will not safeguard them!</a:t>
            </a:r>
            <a:endParaRPr lang="en-US" dirty="0"/>
          </a:p>
        </p:txBody>
      </p:sp>
      <p:sp>
        <p:nvSpPr>
          <p:cNvPr id="3" name="Title 2"/>
          <p:cNvSpPr>
            <a:spLocks noGrp="1"/>
          </p:cNvSpPr>
          <p:nvPr>
            <p:ph type="title"/>
          </p:nvPr>
        </p:nvSpPr>
        <p:spPr>
          <a:xfrm>
            <a:off x="457200" y="338328"/>
            <a:ext cx="8229600" cy="1698334"/>
          </a:xfrm>
        </p:spPr>
        <p:txBody>
          <a:bodyPr>
            <a:noAutofit/>
          </a:bodyPr>
          <a:lstStyle/>
          <a:p>
            <a:r>
              <a:rPr lang="en-US" sz="3200" dirty="0"/>
              <a:t>If you think someone in your care is being abused or neglected, what actions must you take?</a:t>
            </a:r>
            <a:br>
              <a:rPr lang="en-US" sz="3200" dirty="0"/>
            </a:br>
            <a:endParaRPr lang="en-US" sz="3200"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21</a:t>
            </a:fld>
            <a:endParaRPr lang="en-US"/>
          </a:p>
        </p:txBody>
      </p:sp>
    </p:spTree>
    <p:extLst>
      <p:ext uri="{BB962C8B-B14F-4D97-AF65-F5344CB8AC3E}">
        <p14:creationId xmlns:p14="http://schemas.microsoft.com/office/powerpoint/2010/main" val="2144938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82253"/>
            <a:ext cx="7408333" cy="3743910"/>
          </a:xfrm>
        </p:spPr>
        <p:txBody>
          <a:bodyPr>
            <a:normAutofit/>
          </a:bodyPr>
          <a:lstStyle/>
          <a:p>
            <a:r>
              <a:rPr lang="en-GB" dirty="0"/>
              <a:t>R</a:t>
            </a:r>
            <a:r>
              <a:rPr lang="en-GB" dirty="0" smtClean="0"/>
              <a:t>eporting </a:t>
            </a:r>
            <a:r>
              <a:rPr lang="en-GB" dirty="0"/>
              <a:t>of unsafe or illegal practices in the workplace. </a:t>
            </a:r>
            <a:endParaRPr lang="en-GB" dirty="0" smtClean="0"/>
          </a:p>
          <a:p>
            <a:r>
              <a:rPr lang="en-GB" dirty="0" smtClean="0"/>
              <a:t>Most organisations </a:t>
            </a:r>
            <a:r>
              <a:rPr lang="en-GB" dirty="0"/>
              <a:t>have a policy or agreed ways of working which will tell you how to </a:t>
            </a:r>
            <a:r>
              <a:rPr lang="en-GB" dirty="0" smtClean="0"/>
              <a:t>raise your </a:t>
            </a:r>
            <a:r>
              <a:rPr lang="en-GB" dirty="0"/>
              <a:t>concerns. </a:t>
            </a:r>
            <a:endParaRPr lang="en-GB" dirty="0" smtClean="0"/>
          </a:p>
          <a:p>
            <a:r>
              <a:rPr lang="en-GB" dirty="0" smtClean="0"/>
              <a:t>Your </a:t>
            </a:r>
            <a:r>
              <a:rPr lang="en-GB" dirty="0"/>
              <a:t>employer should provide or explain their whistleblowing policy</a:t>
            </a:r>
            <a:r>
              <a:rPr lang="en-GB" dirty="0" smtClean="0"/>
              <a:t>.</a:t>
            </a:r>
          </a:p>
          <a:p>
            <a:r>
              <a:rPr lang="en-GB" dirty="0" smtClean="0"/>
              <a:t>Whistleblowing line for NHS and social care workers: </a:t>
            </a:r>
            <a:r>
              <a:rPr lang="en-GB" sz="2800" b="1" dirty="0" smtClean="0">
                <a:solidFill>
                  <a:srgbClr val="FF0000"/>
                </a:solidFill>
              </a:rPr>
              <a:t>08000 724 725</a:t>
            </a:r>
            <a:endParaRPr lang="en-GB" sz="2800" b="1" dirty="0">
              <a:solidFill>
                <a:srgbClr val="FF0000"/>
              </a:solidFill>
            </a:endParaRPr>
          </a:p>
        </p:txBody>
      </p:sp>
      <p:sp>
        <p:nvSpPr>
          <p:cNvPr id="3" name="Title 2"/>
          <p:cNvSpPr>
            <a:spLocks noGrp="1"/>
          </p:cNvSpPr>
          <p:nvPr>
            <p:ph type="title"/>
          </p:nvPr>
        </p:nvSpPr>
        <p:spPr/>
        <p:txBody>
          <a:bodyPr/>
          <a:lstStyle/>
          <a:p>
            <a:r>
              <a:rPr lang="en-GB" dirty="0" smtClean="0"/>
              <a:t>Whistleblowing</a:t>
            </a:r>
            <a:endParaRPr lang="en-GB" dirty="0"/>
          </a:p>
        </p:txBody>
      </p:sp>
    </p:spTree>
    <p:extLst>
      <p:ext uri="{BB962C8B-B14F-4D97-AF65-F5344CB8AC3E}">
        <p14:creationId xmlns:p14="http://schemas.microsoft.com/office/powerpoint/2010/main" val="1503127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605" y="-593124"/>
            <a:ext cx="12192000"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866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rcRect t="11669" b="11669"/>
          <a:stretch>
            <a:fillRect/>
          </a:stretch>
        </p:blipFill>
        <p:spPr>
          <a:xfrm>
            <a:off x="2219251" y="3958903"/>
            <a:ext cx="4161615" cy="1938421"/>
          </a:xfrm>
          <a:prstGeom prst="rect">
            <a:avLst/>
          </a:prstGeom>
        </p:spPr>
      </p:pic>
      <p:sp>
        <p:nvSpPr>
          <p:cNvPr id="7" name="TextBox 6"/>
          <p:cNvSpPr txBox="1"/>
          <p:nvPr/>
        </p:nvSpPr>
        <p:spPr>
          <a:xfrm>
            <a:off x="2219251" y="6196378"/>
            <a:ext cx="6898758" cy="523220"/>
          </a:xfrm>
          <a:prstGeom prst="rect">
            <a:avLst/>
          </a:prstGeom>
          <a:noFill/>
        </p:spPr>
        <p:txBody>
          <a:bodyPr wrap="square" rtlCol="0">
            <a:spAutoFit/>
          </a:bodyPr>
          <a:lstStyle/>
          <a:p>
            <a:r>
              <a:rPr lang="en-US" sz="1400" dirty="0">
                <a:hlinkClick r:id="rId4"/>
              </a:rPr>
              <a:t>http://www.bbc.co.uk/news/uk-england-bristol-</a:t>
            </a:r>
            <a:r>
              <a:rPr lang="en-US" sz="1400" dirty="0" smtClean="0">
                <a:hlinkClick r:id="rId4"/>
              </a:rPr>
              <a:t>20084254</a:t>
            </a:r>
            <a:endParaRPr lang="en-US" sz="1400" dirty="0" smtClean="0"/>
          </a:p>
          <a:p>
            <a:endParaRPr lang="en-US" sz="1400" dirty="0"/>
          </a:p>
        </p:txBody>
      </p:sp>
      <p:pic>
        <p:nvPicPr>
          <p:cNvPr id="9" name="Picture 8"/>
          <p:cNvPicPr>
            <a:picLocks noChangeAspect="1"/>
          </p:cNvPicPr>
          <p:nvPr/>
        </p:nvPicPr>
        <p:blipFill>
          <a:blip r:embed="rId5"/>
          <a:stretch>
            <a:fillRect/>
          </a:stretch>
        </p:blipFill>
        <p:spPr>
          <a:xfrm>
            <a:off x="2219251" y="1338704"/>
            <a:ext cx="4310718" cy="2155359"/>
          </a:xfrm>
          <a:prstGeom prst="rect">
            <a:avLst/>
          </a:prstGeom>
        </p:spPr>
      </p:pic>
      <p:sp>
        <p:nvSpPr>
          <p:cNvPr id="10" name="Slide Number Placeholder 9"/>
          <p:cNvSpPr>
            <a:spLocks noGrp="1"/>
          </p:cNvSpPr>
          <p:nvPr>
            <p:ph type="sldNum" sz="quarter" idx="12"/>
          </p:nvPr>
        </p:nvSpPr>
        <p:spPr/>
        <p:txBody>
          <a:bodyPr/>
          <a:lstStyle/>
          <a:p>
            <a:fld id="{687D7A59-36E2-48B9-B146-C1E59501F63F}" type="slidenum">
              <a:rPr lang="en-US" smtClean="0"/>
              <a:pPr/>
              <a:t>24</a:t>
            </a:fld>
            <a:endParaRPr lang="en-US"/>
          </a:p>
        </p:txBody>
      </p:sp>
    </p:spTree>
    <p:extLst>
      <p:ext uri="{BB962C8B-B14F-4D97-AF65-F5344CB8AC3E}">
        <p14:creationId xmlns:p14="http://schemas.microsoft.com/office/powerpoint/2010/main" val="4058704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3"/>
          <a:stretch>
            <a:fillRect/>
          </a:stretch>
        </p:blipFill>
        <p:spPr>
          <a:xfrm>
            <a:off x="194187" y="168039"/>
            <a:ext cx="8741019" cy="5385596"/>
          </a:xfrm>
          <a:prstGeom prst="rect">
            <a:avLst/>
          </a:prstGeom>
        </p:spPr>
      </p:pic>
      <p:sp>
        <p:nvSpPr>
          <p:cNvPr id="5" name="TextBox 4"/>
          <p:cNvSpPr txBox="1"/>
          <p:nvPr/>
        </p:nvSpPr>
        <p:spPr>
          <a:xfrm>
            <a:off x="572036" y="6126163"/>
            <a:ext cx="7708364" cy="738664"/>
          </a:xfrm>
          <a:prstGeom prst="rect">
            <a:avLst/>
          </a:prstGeom>
          <a:noFill/>
        </p:spPr>
        <p:txBody>
          <a:bodyPr wrap="square" rtlCol="0">
            <a:spAutoFit/>
          </a:bodyPr>
          <a:lstStyle/>
          <a:p>
            <a:r>
              <a:rPr lang="en-US" sz="1400" dirty="0">
                <a:hlinkClick r:id="rId4"/>
              </a:rPr>
              <a:t>http://www.telegraph.co.uk/health/healthnews/9851763/Mid-Staffordshire-Trust-inquiry-how-the-care-scandal-</a:t>
            </a:r>
            <a:r>
              <a:rPr lang="en-US" sz="1400" dirty="0" smtClean="0">
                <a:hlinkClick r:id="rId4"/>
              </a:rPr>
              <a:t>unfolded.html</a:t>
            </a:r>
            <a:endParaRPr lang="en-US" sz="1400" dirty="0" smtClean="0"/>
          </a:p>
          <a:p>
            <a:endParaRPr lang="en-US" sz="1400"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25</a:t>
            </a:fld>
            <a:endParaRPr lang="en-US"/>
          </a:p>
        </p:txBody>
      </p:sp>
    </p:spTree>
    <p:extLst>
      <p:ext uri="{BB962C8B-B14F-4D97-AF65-F5344CB8AC3E}">
        <p14:creationId xmlns:p14="http://schemas.microsoft.com/office/powerpoint/2010/main" val="4248435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5617981"/>
            <a:ext cx="7408333" cy="508181"/>
          </a:xfrm>
        </p:spPr>
        <p:txBody>
          <a:bodyPr>
            <a:noAutofit/>
          </a:bodyPr>
          <a:lstStyle/>
          <a:p>
            <a:pPr marL="0" indent="0">
              <a:buNone/>
            </a:pPr>
            <a:r>
              <a:rPr lang="en-US" sz="1400" dirty="0">
                <a:hlinkClick r:id="rId3"/>
              </a:rPr>
              <a:t>http://www.dailymail.co.uk/news/article-2465955/Five-elderly-residents-died-neglect-care-home-institutionalised-</a:t>
            </a:r>
            <a:r>
              <a:rPr lang="en-US" sz="1400" dirty="0" smtClean="0">
                <a:hlinkClick r:id="rId3"/>
              </a:rPr>
              <a:t>abuse.html</a:t>
            </a:r>
            <a:endParaRPr lang="en-US" sz="1400" dirty="0" smtClean="0"/>
          </a:p>
          <a:p>
            <a:pPr marL="0" indent="0">
              <a:buNone/>
            </a:pPr>
            <a:endParaRPr lang="en-US" sz="1400" dirty="0"/>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4"/>
          <a:stretch>
            <a:fillRect/>
          </a:stretch>
        </p:blipFill>
        <p:spPr>
          <a:xfrm>
            <a:off x="1986288" y="1029773"/>
            <a:ext cx="4926826" cy="3070592"/>
          </a:xfrm>
          <a:prstGeom prst="rect">
            <a:avLst/>
          </a:prstGeom>
        </p:spPr>
      </p:pic>
      <p:sp>
        <p:nvSpPr>
          <p:cNvPr id="6" name="TextBox 5"/>
          <p:cNvSpPr txBox="1"/>
          <p:nvPr/>
        </p:nvSpPr>
        <p:spPr>
          <a:xfrm>
            <a:off x="2162297" y="4439464"/>
            <a:ext cx="4750817" cy="461665"/>
          </a:xfrm>
          <a:prstGeom prst="rect">
            <a:avLst/>
          </a:prstGeom>
          <a:noFill/>
        </p:spPr>
        <p:txBody>
          <a:bodyPr wrap="square" rtlCol="0">
            <a:spAutoFit/>
          </a:bodyPr>
          <a:lstStyle/>
          <a:p>
            <a:r>
              <a:rPr lang="en-US" sz="2400" b="1" dirty="0" smtClean="0"/>
              <a:t>Orchard View Care Centre (2013)</a:t>
            </a:r>
            <a:endParaRPr lang="en-US" sz="2400" b="1"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26</a:t>
            </a:fld>
            <a:endParaRPr lang="en-US"/>
          </a:p>
        </p:txBody>
      </p:sp>
    </p:spTree>
    <p:extLst>
      <p:ext uri="{BB962C8B-B14F-4D97-AF65-F5344CB8AC3E}">
        <p14:creationId xmlns:p14="http://schemas.microsoft.com/office/powerpoint/2010/main" val="3062009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410744" y="338328"/>
            <a:ext cx="5842000" cy="3505200"/>
          </a:xfrm>
          <a:prstGeom prst="rect">
            <a:avLst/>
          </a:prstGeom>
        </p:spPr>
      </p:pic>
      <p:sp>
        <p:nvSpPr>
          <p:cNvPr id="5" name="TextBox 4"/>
          <p:cNvSpPr txBox="1"/>
          <p:nvPr/>
        </p:nvSpPr>
        <p:spPr>
          <a:xfrm>
            <a:off x="1098310" y="6224404"/>
            <a:ext cx="7299183" cy="523220"/>
          </a:xfrm>
          <a:prstGeom prst="rect">
            <a:avLst/>
          </a:prstGeom>
          <a:noFill/>
        </p:spPr>
        <p:txBody>
          <a:bodyPr wrap="square" rtlCol="0">
            <a:spAutoFit/>
          </a:bodyPr>
          <a:lstStyle/>
          <a:p>
            <a:r>
              <a:rPr lang="en-US" sz="1400" dirty="0">
                <a:hlinkClick r:id="rId4"/>
              </a:rPr>
              <a:t>http://www.theguardian.com/uk/2011/sep/12/gemma-hayter-murder-three-jailed-</a:t>
            </a:r>
            <a:r>
              <a:rPr lang="en-US" sz="1400" dirty="0" smtClean="0">
                <a:hlinkClick r:id="rId4"/>
              </a:rPr>
              <a:t>life</a:t>
            </a:r>
            <a:endParaRPr lang="en-US" sz="1400" dirty="0" smtClean="0"/>
          </a:p>
          <a:p>
            <a:endParaRPr lang="en-US" sz="1400" dirty="0"/>
          </a:p>
        </p:txBody>
      </p:sp>
      <p:sp>
        <p:nvSpPr>
          <p:cNvPr id="6" name="TextBox 5"/>
          <p:cNvSpPr txBox="1"/>
          <p:nvPr/>
        </p:nvSpPr>
        <p:spPr>
          <a:xfrm>
            <a:off x="1521617" y="4027555"/>
            <a:ext cx="5960618" cy="1569660"/>
          </a:xfrm>
          <a:prstGeom prst="rect">
            <a:avLst/>
          </a:prstGeom>
          <a:noFill/>
        </p:spPr>
        <p:txBody>
          <a:bodyPr wrap="square" rtlCol="0">
            <a:spAutoFit/>
          </a:bodyPr>
          <a:lstStyle/>
          <a:p>
            <a:r>
              <a:rPr lang="en-US" sz="3200" b="1" dirty="0"/>
              <a:t>Gemma </a:t>
            </a:r>
            <a:r>
              <a:rPr lang="en-US" sz="3200" b="1" dirty="0" err="1"/>
              <a:t>Hayter</a:t>
            </a:r>
            <a:r>
              <a:rPr lang="en-US" sz="3200" b="1" dirty="0"/>
              <a:t> murder: three of disabled woman's 'friends' jailed for </a:t>
            </a:r>
            <a:r>
              <a:rPr lang="en-US" sz="3200" b="1" dirty="0" smtClean="0"/>
              <a:t>life (2011)</a:t>
            </a:r>
            <a:endParaRPr lang="en-US" sz="3200" b="1"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27</a:t>
            </a:fld>
            <a:endParaRPr lang="en-US"/>
          </a:p>
        </p:txBody>
      </p:sp>
    </p:spTree>
    <p:extLst>
      <p:ext uri="{BB962C8B-B14F-4D97-AF65-F5344CB8AC3E}">
        <p14:creationId xmlns:p14="http://schemas.microsoft.com/office/powerpoint/2010/main" val="1080388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490055"/>
              </p:ext>
            </p:extLst>
          </p:nvPr>
        </p:nvGraphicFramePr>
        <p:xfrm>
          <a:off x="871538" y="2674936"/>
          <a:ext cx="7583157" cy="4067136"/>
        </p:xfrm>
        <a:graphic>
          <a:graphicData uri="http://schemas.openxmlformats.org/drawingml/2006/table">
            <a:tbl>
              <a:tblPr firstRow="1" bandRow="1">
                <a:tableStyleId>{3C2FFA5D-87B4-456A-9821-1D502468CF0F}</a:tableStyleId>
              </a:tblPr>
              <a:tblGrid>
                <a:gridCol w="2527719"/>
                <a:gridCol w="2527719"/>
                <a:gridCol w="2527719"/>
              </a:tblGrid>
              <a:tr h="677856">
                <a:tc>
                  <a:txBody>
                    <a:bodyPr/>
                    <a:lstStyle/>
                    <a:p>
                      <a:r>
                        <a:rPr lang="en-US" sz="2400" dirty="0" smtClean="0"/>
                        <a:t>Year</a:t>
                      </a:r>
                      <a:endParaRPr lang="en-US" sz="2400" dirty="0"/>
                    </a:p>
                  </a:txBody>
                  <a:tcPr/>
                </a:tc>
                <a:tc>
                  <a:txBody>
                    <a:bodyPr/>
                    <a:lstStyle/>
                    <a:p>
                      <a:r>
                        <a:rPr lang="en-US" sz="2400" dirty="0" smtClean="0"/>
                        <a:t>New referrals</a:t>
                      </a:r>
                      <a:endParaRPr lang="en-US" sz="2400" dirty="0"/>
                    </a:p>
                  </a:txBody>
                  <a:tcPr/>
                </a:tc>
                <a:tc>
                  <a:txBody>
                    <a:bodyPr/>
                    <a:lstStyle/>
                    <a:p>
                      <a:r>
                        <a:rPr lang="en-US" sz="2400" dirty="0" smtClean="0"/>
                        <a:t>% change</a:t>
                      </a:r>
                      <a:endParaRPr lang="en-US" sz="2400" dirty="0"/>
                    </a:p>
                  </a:txBody>
                  <a:tcPr/>
                </a:tc>
              </a:tr>
              <a:tr h="677856">
                <a:tc>
                  <a:txBody>
                    <a:bodyPr/>
                    <a:lstStyle/>
                    <a:p>
                      <a:r>
                        <a:rPr lang="en-US" sz="2800" dirty="0" smtClean="0"/>
                        <a:t>2010 - 2011</a:t>
                      </a:r>
                      <a:endParaRPr lang="en-US" sz="2800" dirty="0"/>
                    </a:p>
                  </a:txBody>
                  <a:tcPr/>
                </a:tc>
                <a:tc>
                  <a:txBody>
                    <a:bodyPr/>
                    <a:lstStyle/>
                    <a:p>
                      <a:r>
                        <a:rPr lang="en-US" sz="2800" dirty="0" smtClean="0">
                          <a:solidFill>
                            <a:srgbClr val="7030A0"/>
                          </a:solidFill>
                        </a:rPr>
                        <a:t>324</a:t>
                      </a:r>
                      <a:endParaRPr lang="en-US" sz="2800" dirty="0">
                        <a:solidFill>
                          <a:srgbClr val="7030A0"/>
                        </a:solidFill>
                      </a:endParaRPr>
                    </a:p>
                  </a:txBody>
                  <a:tcPr/>
                </a:tc>
                <a:tc>
                  <a:txBody>
                    <a:bodyPr/>
                    <a:lstStyle/>
                    <a:p>
                      <a:endParaRPr lang="en-US" sz="2800" dirty="0" smtClean="0"/>
                    </a:p>
                  </a:txBody>
                  <a:tcPr/>
                </a:tc>
              </a:tr>
              <a:tr h="677856">
                <a:tc>
                  <a:txBody>
                    <a:bodyPr/>
                    <a:lstStyle/>
                    <a:p>
                      <a:r>
                        <a:rPr lang="en-US" sz="2800" dirty="0" smtClean="0"/>
                        <a:t>2011 - 2012</a:t>
                      </a:r>
                      <a:endParaRPr lang="en-US" sz="2800" dirty="0"/>
                    </a:p>
                  </a:txBody>
                  <a:tcPr/>
                </a:tc>
                <a:tc>
                  <a:txBody>
                    <a:bodyPr/>
                    <a:lstStyle/>
                    <a:p>
                      <a:r>
                        <a:rPr lang="en-US" sz="2800" dirty="0" smtClean="0">
                          <a:solidFill>
                            <a:srgbClr val="7030A0"/>
                          </a:solidFill>
                        </a:rPr>
                        <a:t>415</a:t>
                      </a:r>
                      <a:endParaRPr lang="en-US" sz="2800" dirty="0">
                        <a:solidFill>
                          <a:srgbClr val="7030A0"/>
                        </a:solidFill>
                      </a:endParaRPr>
                    </a:p>
                  </a:txBody>
                  <a:tcPr/>
                </a:tc>
                <a:tc>
                  <a:txBody>
                    <a:bodyPr/>
                    <a:lstStyle/>
                    <a:p>
                      <a:r>
                        <a:rPr lang="en-US" sz="2800" dirty="0" smtClean="0"/>
                        <a:t>28%</a:t>
                      </a:r>
                    </a:p>
                  </a:txBody>
                  <a:tcPr/>
                </a:tc>
              </a:tr>
              <a:tr h="677856">
                <a:tc>
                  <a:txBody>
                    <a:bodyPr/>
                    <a:lstStyle/>
                    <a:p>
                      <a:r>
                        <a:rPr lang="en-US" sz="2800" dirty="0" smtClean="0"/>
                        <a:t>2012 -2013</a:t>
                      </a:r>
                      <a:endParaRPr lang="en-US" sz="2800" dirty="0"/>
                    </a:p>
                  </a:txBody>
                  <a:tcPr/>
                </a:tc>
                <a:tc>
                  <a:txBody>
                    <a:bodyPr/>
                    <a:lstStyle/>
                    <a:p>
                      <a:r>
                        <a:rPr lang="en-US" sz="2800" dirty="0" smtClean="0">
                          <a:solidFill>
                            <a:srgbClr val="7030A0"/>
                          </a:solidFill>
                        </a:rPr>
                        <a:t>313</a:t>
                      </a:r>
                      <a:endParaRPr lang="en-US" sz="2800" dirty="0">
                        <a:solidFill>
                          <a:srgbClr val="7030A0"/>
                        </a:solidFill>
                      </a:endParaRPr>
                    </a:p>
                  </a:txBody>
                  <a:tcPr/>
                </a:tc>
                <a:tc>
                  <a:txBody>
                    <a:bodyPr/>
                    <a:lstStyle/>
                    <a:p>
                      <a:r>
                        <a:rPr lang="en-US" sz="2800" dirty="0" smtClean="0">
                          <a:solidFill>
                            <a:srgbClr val="FF0000"/>
                          </a:solidFill>
                        </a:rPr>
                        <a:t>-25%</a:t>
                      </a:r>
                    </a:p>
                  </a:txBody>
                  <a:tcPr/>
                </a:tc>
              </a:tr>
              <a:tr h="677856">
                <a:tc>
                  <a:txBody>
                    <a:bodyPr/>
                    <a:lstStyle/>
                    <a:p>
                      <a:r>
                        <a:rPr lang="en-US" sz="2800" dirty="0" smtClean="0"/>
                        <a:t>2013 - 2014</a:t>
                      </a:r>
                      <a:endParaRPr lang="en-US" sz="2800" dirty="0"/>
                    </a:p>
                  </a:txBody>
                  <a:tcPr/>
                </a:tc>
                <a:tc>
                  <a:txBody>
                    <a:bodyPr/>
                    <a:lstStyle/>
                    <a:p>
                      <a:r>
                        <a:rPr lang="en-US" sz="2800" dirty="0" smtClean="0">
                          <a:solidFill>
                            <a:srgbClr val="7030A0"/>
                          </a:solidFill>
                        </a:rPr>
                        <a:t>315</a:t>
                      </a:r>
                      <a:endParaRPr lang="en-US" sz="2800" dirty="0">
                        <a:solidFill>
                          <a:srgbClr val="7030A0"/>
                        </a:solidFill>
                      </a:endParaRPr>
                    </a:p>
                  </a:txBody>
                  <a:tcPr/>
                </a:tc>
                <a:tc>
                  <a:txBody>
                    <a:bodyPr/>
                    <a:lstStyle/>
                    <a:p>
                      <a:r>
                        <a:rPr lang="en-US" sz="2800" dirty="0" smtClean="0"/>
                        <a:t>1%</a:t>
                      </a:r>
                    </a:p>
                  </a:txBody>
                  <a:tcPr/>
                </a:tc>
              </a:tr>
              <a:tr h="677856">
                <a:tc>
                  <a:txBody>
                    <a:bodyPr/>
                    <a:lstStyle/>
                    <a:p>
                      <a:r>
                        <a:rPr lang="en-US" sz="2800" dirty="0" smtClean="0"/>
                        <a:t>2014 - 2015</a:t>
                      </a:r>
                      <a:endParaRPr lang="en-US" sz="2800" dirty="0"/>
                    </a:p>
                  </a:txBody>
                  <a:tcPr/>
                </a:tc>
                <a:tc>
                  <a:txBody>
                    <a:bodyPr/>
                    <a:lstStyle/>
                    <a:p>
                      <a:r>
                        <a:rPr lang="en-US" sz="2800" dirty="0" smtClean="0">
                          <a:solidFill>
                            <a:srgbClr val="7030A0"/>
                          </a:solidFill>
                        </a:rPr>
                        <a:t>244 (604)</a:t>
                      </a:r>
                      <a:endParaRPr lang="en-US" sz="2800" dirty="0">
                        <a:solidFill>
                          <a:srgbClr val="7030A0"/>
                        </a:solidFill>
                      </a:endParaRPr>
                    </a:p>
                  </a:txBody>
                  <a:tcPr/>
                </a:tc>
                <a:tc>
                  <a:txBody>
                    <a:bodyPr/>
                    <a:lstStyle/>
                    <a:p>
                      <a:r>
                        <a:rPr lang="en-US" sz="2800" dirty="0" smtClean="0">
                          <a:solidFill>
                            <a:srgbClr val="FF0000"/>
                          </a:solidFill>
                        </a:rPr>
                        <a:t>-17%</a:t>
                      </a:r>
                    </a:p>
                  </a:txBody>
                  <a:tcPr/>
                </a:tc>
              </a:tr>
            </a:tbl>
          </a:graphicData>
        </a:graphic>
      </p:graphicFrame>
      <p:sp>
        <p:nvSpPr>
          <p:cNvPr id="3" name="Title 2"/>
          <p:cNvSpPr>
            <a:spLocks noGrp="1"/>
          </p:cNvSpPr>
          <p:nvPr>
            <p:ph type="title"/>
          </p:nvPr>
        </p:nvSpPr>
        <p:spPr/>
        <p:txBody>
          <a:bodyPr/>
          <a:lstStyle/>
          <a:p>
            <a:r>
              <a:rPr lang="en-US" dirty="0" smtClean="0"/>
              <a:t>So what about locally?</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28</a:t>
            </a:fld>
            <a:endParaRPr lang="en-US"/>
          </a:p>
        </p:txBody>
      </p:sp>
    </p:spTree>
    <p:extLst>
      <p:ext uri="{BB962C8B-B14F-4D97-AF65-F5344CB8AC3E}">
        <p14:creationId xmlns:p14="http://schemas.microsoft.com/office/powerpoint/2010/main" val="758194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Types of abuse</a:t>
            </a:r>
            <a:endParaRPr lang="en-US" dirty="0"/>
          </a:p>
        </p:txBody>
      </p:sp>
      <p:graphicFrame>
        <p:nvGraphicFramePr>
          <p:cNvPr id="4" name="Chart 3"/>
          <p:cNvGraphicFramePr/>
          <p:nvPr>
            <p:extLst>
              <p:ext uri="{D42A27DB-BD31-4B8C-83A1-F6EECF244321}">
                <p14:modId xmlns:p14="http://schemas.microsoft.com/office/powerpoint/2010/main" val="868861846"/>
              </p:ext>
            </p:extLst>
          </p:nvPr>
        </p:nvGraphicFramePr>
        <p:xfrm>
          <a:off x="457200" y="1591055"/>
          <a:ext cx="8229600" cy="480497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87D7A59-36E2-48B9-B146-C1E59501F63F}" type="slidenum">
              <a:rPr lang="en-US" smtClean="0"/>
              <a:pPr/>
              <a:t>29</a:t>
            </a:fld>
            <a:endParaRPr lang="en-US"/>
          </a:p>
        </p:txBody>
      </p:sp>
    </p:spTree>
    <p:extLst>
      <p:ext uri="{BB962C8B-B14F-4D97-AF65-F5344CB8AC3E}">
        <p14:creationId xmlns:p14="http://schemas.microsoft.com/office/powerpoint/2010/main" val="4134096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05780"/>
            <a:ext cx="7408333" cy="3620383"/>
          </a:xfrm>
        </p:spPr>
        <p:txBody>
          <a:bodyPr>
            <a:normAutofit/>
          </a:bodyPr>
          <a:lstStyle/>
          <a:p>
            <a:pPr marL="301943" lvl="1" indent="0">
              <a:buNone/>
            </a:pPr>
            <a:r>
              <a:rPr lang="en-US" sz="3200" b="1" dirty="0" smtClean="0"/>
              <a:t>Standard 10 –Safeguarding Adults</a:t>
            </a:r>
          </a:p>
          <a:p>
            <a:pPr lvl="1"/>
            <a:endParaRPr lang="en-US" dirty="0"/>
          </a:p>
          <a:p>
            <a:pPr marL="0" indent="0">
              <a:buNone/>
            </a:pPr>
            <a:r>
              <a:rPr lang="en-GB" dirty="0"/>
              <a:t>Adult Safeguarding is the way </a:t>
            </a:r>
            <a:r>
              <a:rPr lang="en-GB" dirty="0" smtClean="0"/>
              <a:t>of working </a:t>
            </a:r>
            <a:r>
              <a:rPr lang="en-GB" dirty="0"/>
              <a:t>and thinking that </a:t>
            </a:r>
            <a:r>
              <a:rPr lang="en-GB" dirty="0" smtClean="0"/>
              <a:t>protects adults </a:t>
            </a:r>
            <a:r>
              <a:rPr lang="en-GB" dirty="0"/>
              <a:t>with care and support </a:t>
            </a:r>
            <a:r>
              <a:rPr lang="en-GB" dirty="0" smtClean="0"/>
              <a:t>needs from </a:t>
            </a:r>
            <a:r>
              <a:rPr lang="en-GB" dirty="0"/>
              <a:t>abuse, </a:t>
            </a:r>
            <a:r>
              <a:rPr lang="en-GB" b="1" dirty="0"/>
              <a:t>harm </a:t>
            </a:r>
            <a:r>
              <a:rPr lang="en-GB" dirty="0"/>
              <a:t>or </a:t>
            </a:r>
            <a:r>
              <a:rPr lang="en-GB" dirty="0" smtClean="0"/>
              <a:t>neglect. </a:t>
            </a:r>
          </a:p>
          <a:p>
            <a:pPr marL="0" indent="0">
              <a:buNone/>
            </a:pPr>
            <a:endParaRPr lang="en-GB" dirty="0"/>
          </a:p>
          <a:p>
            <a:pPr marL="0" indent="0">
              <a:buNone/>
            </a:pPr>
            <a:r>
              <a:rPr lang="en-GB" dirty="0" smtClean="0"/>
              <a:t>Safeguarding </a:t>
            </a:r>
            <a:r>
              <a:rPr lang="en-GB" dirty="0"/>
              <a:t>balances the right to </a:t>
            </a:r>
            <a:r>
              <a:rPr lang="en-GB" dirty="0" smtClean="0"/>
              <a:t>be safe </a:t>
            </a:r>
            <a:r>
              <a:rPr lang="en-GB" dirty="0"/>
              <a:t>with the right to make </a:t>
            </a:r>
            <a:r>
              <a:rPr lang="en-GB" b="1" dirty="0" smtClean="0"/>
              <a:t>informed choices</a:t>
            </a:r>
            <a:r>
              <a:rPr lang="en-GB" b="1" dirty="0"/>
              <a:t>.</a:t>
            </a:r>
            <a:endParaRPr lang="en-US" dirty="0"/>
          </a:p>
        </p:txBody>
      </p:sp>
      <p:sp>
        <p:nvSpPr>
          <p:cNvPr id="3" name="Title 2"/>
          <p:cNvSpPr>
            <a:spLocks noGrp="1"/>
          </p:cNvSpPr>
          <p:nvPr>
            <p:ph type="title"/>
          </p:nvPr>
        </p:nvSpPr>
        <p:spPr>
          <a:xfrm>
            <a:off x="457200" y="854242"/>
            <a:ext cx="8229600" cy="851233"/>
          </a:xfrm>
        </p:spPr>
        <p:txBody>
          <a:bodyPr>
            <a:normAutofit fontScale="90000"/>
          </a:bodyPr>
          <a:lstStyle/>
          <a:p>
            <a:r>
              <a:rPr lang="en-US" sz="6700" b="1" dirty="0" smtClean="0"/>
              <a:t>Care Certificate</a:t>
            </a:r>
            <a:r>
              <a:rPr lang="en-US" dirty="0" smtClean="0"/>
              <a:t/>
            </a:r>
            <a:br>
              <a:rPr lang="en-US" dirty="0" smtClean="0"/>
            </a:br>
            <a:r>
              <a:rPr lang="en-US" dirty="0" smtClean="0"/>
              <a:t> </a:t>
            </a:r>
            <a:r>
              <a:rPr lang="en-US" dirty="0"/>
              <a:t>(Skills For Care)</a:t>
            </a:r>
            <a:br>
              <a:rPr lang="en-US" dirty="0"/>
            </a:b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3</a:t>
            </a:fld>
            <a:endParaRPr lang="en-US"/>
          </a:p>
        </p:txBody>
      </p:sp>
    </p:spTree>
    <p:extLst>
      <p:ext uri="{BB962C8B-B14F-4D97-AF65-F5344CB8AC3E}">
        <p14:creationId xmlns:p14="http://schemas.microsoft.com/office/powerpoint/2010/main" val="106667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i="1" dirty="0" smtClean="0"/>
              <a:t>A </a:t>
            </a:r>
            <a:r>
              <a:rPr lang="en-US" i="1" dirty="0"/>
              <a:t>patient is the most important person in our Hospital. He is not an interruption to our work, he is the purpose of it. He is not an outsider in our Hospital, he is a part of it. We are not doing a </a:t>
            </a:r>
            <a:r>
              <a:rPr lang="en-US" i="1" dirty="0" err="1"/>
              <a:t>favour</a:t>
            </a:r>
            <a:r>
              <a:rPr lang="en-US" i="1" dirty="0"/>
              <a:t> by serving him, he is doing us a </a:t>
            </a:r>
            <a:r>
              <a:rPr lang="en-US" i="1" dirty="0" err="1"/>
              <a:t>favour</a:t>
            </a:r>
            <a:r>
              <a:rPr lang="en-US" i="1" dirty="0"/>
              <a:t> by giving us an opportunity to do so.</a:t>
            </a:r>
          </a:p>
          <a:p>
            <a:pPr marL="0" indent="0">
              <a:buNone/>
            </a:pPr>
            <a:endParaRPr lang="en-US" dirty="0"/>
          </a:p>
          <a:p>
            <a:pPr marL="0" indent="0" algn="r">
              <a:buNone/>
            </a:pPr>
            <a:r>
              <a:rPr lang="en-US" b="1" i="1" dirty="0" smtClean="0"/>
              <a:t>Mahatma </a:t>
            </a:r>
            <a:r>
              <a:rPr lang="en-US" b="1" i="1" dirty="0"/>
              <a:t>Gandhi</a:t>
            </a:r>
            <a:endParaRPr lang="en-US" b="1" dirty="0"/>
          </a:p>
        </p:txBody>
      </p:sp>
      <p:sp>
        <p:nvSpPr>
          <p:cNvPr id="3" name="Title 2"/>
          <p:cNvSpPr>
            <a:spLocks noGrp="1"/>
          </p:cNvSpPr>
          <p:nvPr>
            <p:ph type="title"/>
          </p:nvPr>
        </p:nvSpPr>
        <p:spPr/>
        <p:txBody>
          <a:bodyPr>
            <a:normAutofit fontScale="90000"/>
          </a:bodyPr>
          <a:lstStyle/>
          <a:p>
            <a:r>
              <a:rPr lang="en-US" b="1" dirty="0"/>
              <a:t>Bombay Hospital Motto</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457200" y="5117967"/>
            <a:ext cx="3810000" cy="1244600"/>
          </a:xfrm>
          <a:prstGeom prst="rect">
            <a:avLst/>
          </a:prstGeom>
        </p:spPr>
      </p:pic>
      <p:sp>
        <p:nvSpPr>
          <p:cNvPr id="5" name="Slide Number Placeholder 4"/>
          <p:cNvSpPr>
            <a:spLocks noGrp="1"/>
          </p:cNvSpPr>
          <p:nvPr>
            <p:ph type="sldNum" sz="quarter" idx="12"/>
          </p:nvPr>
        </p:nvSpPr>
        <p:spPr/>
        <p:txBody>
          <a:bodyPr/>
          <a:lstStyle/>
          <a:p>
            <a:fld id="{687D7A59-36E2-48B9-B146-C1E59501F63F}" type="slidenum">
              <a:rPr lang="en-US" smtClean="0"/>
              <a:pPr/>
              <a:t>30</a:t>
            </a:fld>
            <a:endParaRPr lang="en-US"/>
          </a:p>
        </p:txBody>
      </p:sp>
    </p:spTree>
    <p:extLst>
      <p:ext uri="{BB962C8B-B14F-4D97-AF65-F5344CB8AC3E}">
        <p14:creationId xmlns:p14="http://schemas.microsoft.com/office/powerpoint/2010/main" val="697102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www.medway.gov.uk/abuse</a:t>
            </a:r>
            <a:endParaRPr lang="en-US" dirty="0" smtClean="0"/>
          </a:p>
          <a:p>
            <a:r>
              <a:rPr lang="en-US" dirty="0" smtClean="0">
                <a:hlinkClick r:id="rId3"/>
              </a:rPr>
              <a:t>www.elderabuse.org.uk</a:t>
            </a:r>
            <a:endParaRPr lang="en-US" dirty="0" smtClean="0"/>
          </a:p>
          <a:p>
            <a:r>
              <a:rPr lang="en-US" dirty="0" smtClean="0">
                <a:hlinkClick r:id="rId4"/>
              </a:rPr>
              <a:t>www.cqc.org.uk</a:t>
            </a:r>
            <a:endParaRPr lang="en-US" dirty="0" smtClean="0"/>
          </a:p>
          <a:p>
            <a:r>
              <a:rPr lang="en-US" dirty="0">
                <a:hlinkClick r:id="rId5"/>
              </a:rPr>
              <a:t>http://www.scie.org.uk/adults/safeguarding/</a:t>
            </a:r>
            <a:r>
              <a:rPr lang="en-US" dirty="0" smtClean="0">
                <a:hlinkClick r:id="rId5"/>
              </a:rPr>
              <a:t>index.asp</a:t>
            </a:r>
            <a:endParaRPr lang="en-US" dirty="0" smtClean="0"/>
          </a:p>
          <a:p>
            <a:r>
              <a:rPr lang="en-US" dirty="0">
                <a:hlinkClick r:id="rId6"/>
              </a:rPr>
              <a:t>http://www.mencap.org.uk/</a:t>
            </a:r>
            <a:r>
              <a:rPr lang="en-US" dirty="0" smtClean="0">
                <a:hlinkClick r:id="rId6"/>
              </a:rPr>
              <a:t>outofsight</a:t>
            </a: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Use websites</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31</a:t>
            </a:fld>
            <a:endParaRPr lang="en-US"/>
          </a:p>
        </p:txBody>
      </p:sp>
    </p:spTree>
    <p:extLst>
      <p:ext uri="{BB962C8B-B14F-4D97-AF65-F5344CB8AC3E}">
        <p14:creationId xmlns:p14="http://schemas.microsoft.com/office/powerpoint/2010/main" val="870390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14245"/>
            <a:ext cx="7408333" cy="3711918"/>
          </a:xfrm>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1061483" y="2967335"/>
            <a:ext cx="7021048" cy="1754327"/>
          </a:xfrm>
          <a:prstGeom prst="rect">
            <a:avLst/>
          </a:prstGeom>
          <a:noFill/>
        </p:spPr>
        <p:txBody>
          <a:bodyPr wrap="none" lIns="91440" tIns="45720" rIns="91440" bIns="45720">
            <a:spAutoFit/>
          </a:bodyPr>
          <a:lstStyle/>
          <a:p>
            <a:pPr algn="ctr"/>
            <a:r>
              <a:rPr lang="en-GB"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Thank you for listening</a:t>
            </a:r>
          </a:p>
          <a:p>
            <a:pPr algn="ctr"/>
            <a:r>
              <a:rPr lang="en-GB" sz="5400" b="1" cap="none" spc="0"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….any questions?</a:t>
            </a:r>
            <a:endParaRPr lang="en-GB" sz="5400" b="1" cap="none" spc="0"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pPr/>
              <a:t>32</a:t>
            </a:fld>
            <a:endParaRPr lang="en-US"/>
          </a:p>
        </p:txBody>
      </p:sp>
    </p:spTree>
    <p:extLst>
      <p:ext uri="{BB962C8B-B14F-4D97-AF65-F5344CB8AC3E}">
        <p14:creationId xmlns:p14="http://schemas.microsoft.com/office/powerpoint/2010/main" val="277008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78505"/>
            <a:ext cx="7408333" cy="4186990"/>
          </a:xfrm>
        </p:spPr>
        <p:txBody>
          <a:bodyPr>
            <a:normAutofit fontScale="55000" lnSpcReduction="20000"/>
          </a:bodyPr>
          <a:lstStyle/>
          <a:p>
            <a:pPr marL="0" indent="0">
              <a:buNone/>
            </a:pPr>
            <a:r>
              <a:rPr lang="en-GB" sz="3800" dirty="0"/>
              <a:t>The Code of Conduct states that workers must</a:t>
            </a:r>
            <a:r>
              <a:rPr lang="en-GB" sz="3800" dirty="0" smtClean="0"/>
              <a:t>:</a:t>
            </a:r>
          </a:p>
          <a:p>
            <a:pPr marL="0" indent="0">
              <a:buNone/>
            </a:pPr>
            <a:endParaRPr lang="en-GB" sz="3800" dirty="0"/>
          </a:p>
          <a:p>
            <a:pPr marL="0" indent="0">
              <a:buNone/>
            </a:pPr>
            <a:r>
              <a:rPr lang="en-GB" sz="3800" dirty="0"/>
              <a:t>‘Always make sure that your actions </a:t>
            </a:r>
            <a:r>
              <a:rPr lang="en-GB" sz="3800" dirty="0" smtClean="0"/>
              <a:t>or omissions </a:t>
            </a:r>
            <a:r>
              <a:rPr lang="en-GB" sz="3800" dirty="0"/>
              <a:t>do not harm an </a:t>
            </a:r>
            <a:r>
              <a:rPr lang="en-GB" sz="3800" dirty="0" smtClean="0"/>
              <a:t>individual’s health </a:t>
            </a:r>
            <a:r>
              <a:rPr lang="en-GB" sz="3800" dirty="0"/>
              <a:t>or wellbeing. You must never </a:t>
            </a:r>
            <a:r>
              <a:rPr lang="en-GB" sz="3800" dirty="0" smtClean="0"/>
              <a:t>abuse, neglect</a:t>
            </a:r>
            <a:r>
              <a:rPr lang="en-GB" sz="3800" dirty="0"/>
              <a:t>, harm or exploit those who </a:t>
            </a:r>
            <a:r>
              <a:rPr lang="en-GB" sz="3800" dirty="0" smtClean="0"/>
              <a:t>use health </a:t>
            </a:r>
            <a:r>
              <a:rPr lang="en-GB" sz="3800" dirty="0"/>
              <a:t>and care services, their carers </a:t>
            </a:r>
            <a:r>
              <a:rPr lang="en-GB" sz="3800" dirty="0" smtClean="0"/>
              <a:t>or your </a:t>
            </a:r>
            <a:r>
              <a:rPr lang="en-GB" sz="3800" dirty="0"/>
              <a:t>colleagues</a:t>
            </a:r>
            <a:r>
              <a:rPr lang="en-GB" sz="3800" dirty="0" smtClean="0"/>
              <a:t>’.</a:t>
            </a:r>
          </a:p>
          <a:p>
            <a:pPr marL="0" indent="0">
              <a:buNone/>
            </a:pPr>
            <a:endParaRPr lang="en-GB" sz="3800" dirty="0"/>
          </a:p>
          <a:p>
            <a:pPr marL="0" indent="0">
              <a:buNone/>
            </a:pPr>
            <a:r>
              <a:rPr lang="en-GB" sz="3800" dirty="0"/>
              <a:t>To find out more about your </a:t>
            </a:r>
            <a:r>
              <a:rPr lang="en-GB" sz="3800" dirty="0" smtClean="0"/>
              <a:t>responsibilities in </a:t>
            </a:r>
            <a:r>
              <a:rPr lang="en-GB" sz="3800" dirty="0"/>
              <a:t>preventing abuse and protecting </a:t>
            </a:r>
            <a:r>
              <a:rPr lang="en-GB" sz="3800" dirty="0" smtClean="0"/>
              <a:t>from harm </a:t>
            </a:r>
            <a:r>
              <a:rPr lang="en-GB" sz="3800" dirty="0"/>
              <a:t>discuss your role, and how it </a:t>
            </a:r>
            <a:r>
              <a:rPr lang="en-GB" sz="3800" dirty="0" smtClean="0"/>
              <a:t>fits with </a:t>
            </a:r>
            <a:r>
              <a:rPr lang="en-GB" sz="3800" dirty="0"/>
              <a:t>the roles of other workers, with </a:t>
            </a:r>
            <a:r>
              <a:rPr lang="en-GB" sz="3800" dirty="0" smtClean="0"/>
              <a:t>your manager</a:t>
            </a:r>
            <a:r>
              <a:rPr lang="en-GB" sz="3800" dirty="0"/>
              <a:t>.</a:t>
            </a:r>
            <a:endParaRPr lang="en-GB" sz="3800" dirty="0" smtClean="0">
              <a:hlinkClick r:id="rId3"/>
            </a:endParaRPr>
          </a:p>
          <a:p>
            <a:endParaRPr lang="en-GB" dirty="0" smtClean="0">
              <a:hlinkClick r:id="rId3"/>
            </a:endParaRPr>
          </a:p>
          <a:p>
            <a:pPr marL="0" indent="0">
              <a:buNone/>
            </a:pPr>
            <a:r>
              <a:rPr lang="en-GB" sz="3600" dirty="0" smtClean="0">
                <a:hlinkClick r:id="rId3"/>
              </a:rPr>
              <a:t>www.skillsforhealth.org.uk/code-of-conduct</a:t>
            </a:r>
            <a:endParaRPr lang="en-GB" sz="3600" dirty="0"/>
          </a:p>
        </p:txBody>
      </p:sp>
      <p:sp>
        <p:nvSpPr>
          <p:cNvPr id="3" name="Title 2"/>
          <p:cNvSpPr>
            <a:spLocks noGrp="1"/>
          </p:cNvSpPr>
          <p:nvPr>
            <p:ph type="title"/>
          </p:nvPr>
        </p:nvSpPr>
        <p:spPr/>
        <p:txBody>
          <a:bodyPr>
            <a:noAutofit/>
          </a:bodyPr>
          <a:lstStyle/>
          <a:p>
            <a:r>
              <a:rPr lang="en-GB" sz="2800" dirty="0"/>
              <a:t>Code of Conduct for Healthcare Support Workers and </a:t>
            </a:r>
            <a:r>
              <a:rPr lang="en-GB" sz="2800" dirty="0" smtClean="0"/>
              <a:t>Adult Social </a:t>
            </a:r>
            <a:r>
              <a:rPr lang="en-GB" sz="2800" dirty="0"/>
              <a:t>Care Workers in </a:t>
            </a:r>
            <a:r>
              <a:rPr lang="en-GB" sz="2800" dirty="0" smtClean="0"/>
              <a:t>England</a:t>
            </a:r>
            <a:endParaRPr lang="en-GB" sz="2800" dirty="0"/>
          </a:p>
        </p:txBody>
      </p:sp>
    </p:spTree>
    <p:extLst>
      <p:ext uri="{BB962C8B-B14F-4D97-AF65-F5344CB8AC3E}">
        <p14:creationId xmlns:p14="http://schemas.microsoft.com/office/powerpoint/2010/main" val="20409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“People should be protected from abuse, or the risk of abuse , and their human rights are respected and upheld.” (p.93)</a:t>
            </a:r>
          </a:p>
          <a:p>
            <a:pPr marL="0" indent="0">
              <a:buNone/>
            </a:pPr>
            <a:endParaRPr lang="en-US" dirty="0" smtClean="0"/>
          </a:p>
          <a:p>
            <a:pPr marL="0" indent="0">
              <a:buNone/>
            </a:pPr>
            <a:r>
              <a:rPr lang="en-US" dirty="0" smtClean="0">
                <a:solidFill>
                  <a:srgbClr val="FF6600"/>
                </a:solidFill>
              </a:rPr>
              <a:t>Questions:</a:t>
            </a:r>
          </a:p>
          <a:p>
            <a:pPr marL="0" indent="0">
              <a:buNone/>
            </a:pPr>
            <a:r>
              <a:rPr lang="en-US" dirty="0" smtClean="0"/>
              <a:t>What is abuse?</a:t>
            </a:r>
          </a:p>
          <a:p>
            <a:pPr marL="0" indent="0">
              <a:buNone/>
            </a:pPr>
            <a:r>
              <a:rPr lang="en-US" dirty="0" smtClean="0"/>
              <a:t>Who should be protected?</a:t>
            </a:r>
            <a:endParaRPr lang="en-US" dirty="0"/>
          </a:p>
        </p:txBody>
      </p:sp>
      <p:sp>
        <p:nvSpPr>
          <p:cNvPr id="3" name="Title 2"/>
          <p:cNvSpPr>
            <a:spLocks noGrp="1"/>
          </p:cNvSpPr>
          <p:nvPr>
            <p:ph type="title"/>
          </p:nvPr>
        </p:nvSpPr>
        <p:spPr/>
        <p:txBody>
          <a:bodyPr/>
          <a:lstStyle/>
          <a:p>
            <a:r>
              <a:rPr lang="en-US" dirty="0" smtClean="0"/>
              <a:t>What do we mean?</a:t>
            </a:r>
            <a:endParaRPr lang="en-US" dirty="0"/>
          </a:p>
        </p:txBody>
      </p:sp>
      <p:sp>
        <p:nvSpPr>
          <p:cNvPr id="4" name="TextBox 3"/>
          <p:cNvSpPr txBox="1"/>
          <p:nvPr/>
        </p:nvSpPr>
        <p:spPr>
          <a:xfrm>
            <a:off x="3364828" y="6165502"/>
            <a:ext cx="5321972" cy="584776"/>
          </a:xfrm>
          <a:prstGeom prst="rect">
            <a:avLst/>
          </a:prstGeom>
          <a:noFill/>
        </p:spPr>
        <p:txBody>
          <a:bodyPr wrap="square" rtlCol="0">
            <a:spAutoFit/>
          </a:bodyPr>
          <a:lstStyle/>
          <a:p>
            <a:r>
              <a:rPr lang="en-US" sz="1600" i="1" dirty="0" smtClean="0"/>
              <a:t>Care Quality Commission Guidance about compliance: Essential Standards of Quality and Safety (2010), Outcome 7</a:t>
            </a:r>
            <a:endParaRPr lang="en-US" sz="1600" i="1" dirty="0"/>
          </a:p>
        </p:txBody>
      </p:sp>
      <p:pic>
        <p:nvPicPr>
          <p:cNvPr id="5" name="Picture 4"/>
          <p:cNvPicPr>
            <a:picLocks noChangeAspect="1"/>
          </p:cNvPicPr>
          <p:nvPr/>
        </p:nvPicPr>
        <p:blipFill>
          <a:blip r:embed="rId2"/>
          <a:stretch>
            <a:fillRect/>
          </a:stretch>
        </p:blipFill>
        <p:spPr>
          <a:xfrm>
            <a:off x="6473941" y="3661550"/>
            <a:ext cx="1391155" cy="2125376"/>
          </a:xfrm>
          <a:prstGeom prst="rect">
            <a:avLst/>
          </a:prstGeom>
        </p:spPr>
      </p:pic>
      <p:sp>
        <p:nvSpPr>
          <p:cNvPr id="6" name="Slide Number Placeholder 5"/>
          <p:cNvSpPr>
            <a:spLocks noGrp="1"/>
          </p:cNvSpPr>
          <p:nvPr>
            <p:ph type="sldNum" sz="quarter" idx="12"/>
          </p:nvPr>
        </p:nvSpPr>
        <p:spPr/>
        <p:txBody>
          <a:bodyPr/>
          <a:lstStyle/>
          <a:p>
            <a:fld id="{687D7A59-36E2-48B9-B146-C1E59501F63F}" type="slidenum">
              <a:rPr lang="en-US" smtClean="0"/>
              <a:pPr/>
              <a:t>5</a:t>
            </a:fld>
            <a:endParaRPr lang="en-US"/>
          </a:p>
        </p:txBody>
      </p:sp>
    </p:spTree>
    <p:extLst>
      <p:ext uri="{BB962C8B-B14F-4D97-AF65-F5344CB8AC3E}">
        <p14:creationId xmlns:p14="http://schemas.microsoft.com/office/powerpoint/2010/main" val="207300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heckerboard(across)">
                                      <p:cBhvr>
                                        <p:cTn id="26" dur="500"/>
                                        <p:tgtEl>
                                          <p:spTgt spid="2">
                                            <p:txEl>
                                              <p:pRg st="3" end="3"/>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checkerboard(across)">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73573"/>
            <a:ext cx="8443685" cy="3963321"/>
          </a:xfrm>
        </p:spPr>
        <p:txBody>
          <a:bodyPr>
            <a:normAutofit fontScale="70000" lnSpcReduction="20000"/>
          </a:bodyPr>
          <a:lstStyle/>
          <a:p>
            <a:pPr marL="0" indent="0">
              <a:buNone/>
            </a:pPr>
            <a:r>
              <a:rPr lang="en-US" dirty="0"/>
              <a:t>To </a:t>
            </a:r>
            <a:r>
              <a:rPr lang="en-US" b="1" dirty="0"/>
              <a:t>abuse </a:t>
            </a:r>
            <a:r>
              <a:rPr lang="en-US" dirty="0"/>
              <a:t>someone is to treat them badly. To </a:t>
            </a:r>
            <a:r>
              <a:rPr lang="en-US" b="1" dirty="0"/>
              <a:t>neglect </a:t>
            </a:r>
            <a:r>
              <a:rPr lang="en-US" dirty="0"/>
              <a:t>someone is to fail to care for </a:t>
            </a:r>
            <a:r>
              <a:rPr lang="en-US" dirty="0" smtClean="0"/>
              <a:t>them:</a:t>
            </a:r>
          </a:p>
          <a:p>
            <a:pPr marL="0" indent="0">
              <a:buNone/>
            </a:pPr>
            <a:endParaRPr lang="en-US" dirty="0"/>
          </a:p>
          <a:p>
            <a:r>
              <a:rPr lang="en-US" b="1" dirty="0" smtClean="0"/>
              <a:t>Physical </a:t>
            </a:r>
            <a:r>
              <a:rPr lang="en-US" b="1" dirty="0"/>
              <a:t>abuse </a:t>
            </a:r>
            <a:r>
              <a:rPr lang="en-US" dirty="0"/>
              <a:t>e.g. hitting the person, restricting their movements, not allowing them proper food or drink, not keeping them clean or warm</a:t>
            </a:r>
          </a:p>
          <a:p>
            <a:r>
              <a:rPr lang="en-US" b="1" dirty="0"/>
              <a:t>Emotional / psychological abuse </a:t>
            </a:r>
            <a:r>
              <a:rPr lang="en-US" dirty="0"/>
              <a:t>e.g. threats, bullying, isolating the person, humiliating them</a:t>
            </a:r>
          </a:p>
          <a:p>
            <a:r>
              <a:rPr lang="en-US" b="1" dirty="0"/>
              <a:t>Sexual abuse </a:t>
            </a:r>
            <a:r>
              <a:rPr lang="en-US" dirty="0"/>
              <a:t>includes any sexual act to which the person has not freely and knowingly agreed</a:t>
            </a:r>
          </a:p>
          <a:p>
            <a:r>
              <a:rPr lang="en-US" b="1" dirty="0"/>
              <a:t>Financial abuse </a:t>
            </a:r>
            <a:r>
              <a:rPr lang="en-US" dirty="0"/>
              <a:t>includes any sort of stealing from the person (money or possessions)</a:t>
            </a:r>
          </a:p>
          <a:p>
            <a:r>
              <a:rPr lang="en-US" b="1" dirty="0" err="1" smtClean="0"/>
              <a:t>Organisational</a:t>
            </a:r>
            <a:r>
              <a:rPr lang="en-US" b="1" dirty="0" smtClean="0"/>
              <a:t> abuse </a:t>
            </a:r>
            <a:r>
              <a:rPr lang="en-US" dirty="0"/>
              <a:t>includes anything an </a:t>
            </a:r>
            <a:r>
              <a:rPr lang="en-US" dirty="0" err="1"/>
              <a:t>organisation</a:t>
            </a:r>
            <a:r>
              <a:rPr lang="en-US" dirty="0"/>
              <a:t> does that harms the person either physically or emotionally, e.g. not providing enough fluids to drink, or disrespecting a person’s religious beliefs</a:t>
            </a:r>
          </a:p>
          <a:p>
            <a:r>
              <a:rPr lang="en-US" b="1" dirty="0"/>
              <a:t>Self-neglect </a:t>
            </a:r>
            <a:r>
              <a:rPr lang="en-US" dirty="0"/>
              <a:t>is when the person fails to take care of themselves, e.g. not washing themselves. </a:t>
            </a:r>
            <a:r>
              <a:rPr lang="en-US" b="1" dirty="0"/>
              <a:t>Neglect by others </a:t>
            </a:r>
            <a:r>
              <a:rPr lang="en-US" dirty="0"/>
              <a:t>is when those meant to look after the person fail to do so properly, e.g. they </a:t>
            </a:r>
            <a:r>
              <a:rPr lang="en-US" dirty="0" smtClean="0"/>
              <a:t>do not </a:t>
            </a:r>
            <a:r>
              <a:rPr lang="en-US" dirty="0"/>
              <a:t>move the person regularly to prevent pressure sores</a:t>
            </a:r>
            <a:r>
              <a:rPr lang="en-US" dirty="0" smtClean="0"/>
              <a:t>.</a:t>
            </a:r>
            <a:endParaRPr lang="en-US" dirty="0"/>
          </a:p>
        </p:txBody>
      </p:sp>
      <p:sp>
        <p:nvSpPr>
          <p:cNvPr id="3" name="Title 2"/>
          <p:cNvSpPr>
            <a:spLocks noGrp="1"/>
          </p:cNvSpPr>
          <p:nvPr>
            <p:ph type="title"/>
          </p:nvPr>
        </p:nvSpPr>
        <p:spPr/>
        <p:txBody>
          <a:bodyPr/>
          <a:lstStyle/>
          <a:p>
            <a:r>
              <a:rPr lang="en-US" dirty="0" smtClean="0"/>
              <a:t>What is abuse?</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6</a:t>
            </a:fld>
            <a:endParaRPr lang="en-US"/>
          </a:p>
        </p:txBody>
      </p:sp>
    </p:spTree>
    <p:extLst>
      <p:ext uri="{BB962C8B-B14F-4D97-AF65-F5344CB8AC3E}">
        <p14:creationId xmlns:p14="http://schemas.microsoft.com/office/powerpoint/2010/main" val="27693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This term refers to actions that may need to be used such as physical restraint </a:t>
            </a:r>
            <a:r>
              <a:rPr lang="en-GB" dirty="0" smtClean="0"/>
              <a:t>or use </a:t>
            </a:r>
            <a:r>
              <a:rPr lang="en-GB" dirty="0"/>
              <a:t>of devices, medication or seclusion. Restrictive practice must always be </a:t>
            </a:r>
            <a:r>
              <a:rPr lang="en-GB" dirty="0" smtClean="0"/>
              <a:t>legally and </a:t>
            </a:r>
            <a:r>
              <a:rPr lang="en-GB" dirty="0"/>
              <a:t>ethically justified and must be absolutely necessary to prevent serious harm</a:t>
            </a:r>
            <a:r>
              <a:rPr lang="en-GB" dirty="0" smtClean="0"/>
              <a:t>.</a:t>
            </a:r>
          </a:p>
          <a:p>
            <a:r>
              <a:rPr lang="en-GB" dirty="0" smtClean="0"/>
              <a:t> If used </a:t>
            </a:r>
            <a:r>
              <a:rPr lang="en-GB" dirty="0"/>
              <a:t>inappropriately restrictive practices have the potential to infringe human rights.</a:t>
            </a:r>
          </a:p>
        </p:txBody>
      </p:sp>
      <p:sp>
        <p:nvSpPr>
          <p:cNvPr id="3" name="Title 2"/>
          <p:cNvSpPr>
            <a:spLocks noGrp="1"/>
          </p:cNvSpPr>
          <p:nvPr>
            <p:ph type="title"/>
          </p:nvPr>
        </p:nvSpPr>
        <p:spPr/>
        <p:txBody>
          <a:bodyPr/>
          <a:lstStyle/>
          <a:p>
            <a:r>
              <a:rPr lang="en-GB" b="1" dirty="0"/>
              <a:t>Restrictive practice means…</a:t>
            </a:r>
            <a:endParaRPr lang="en-GB" dirty="0"/>
          </a:p>
        </p:txBody>
      </p:sp>
    </p:spTree>
    <p:extLst>
      <p:ext uri="{BB962C8B-B14F-4D97-AF65-F5344CB8AC3E}">
        <p14:creationId xmlns:p14="http://schemas.microsoft.com/office/powerpoint/2010/main" val="165062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2865"/>
            <a:ext cx="8443685" cy="4860756"/>
          </a:xfrm>
        </p:spPr>
        <p:txBody>
          <a:bodyPr>
            <a:normAutofit fontScale="70000" lnSpcReduction="20000"/>
          </a:bodyPr>
          <a:lstStyle/>
          <a:p>
            <a:r>
              <a:rPr lang="en-US" b="1" dirty="0" smtClean="0"/>
              <a:t>Domestic abuse </a:t>
            </a:r>
            <a:r>
              <a:rPr lang="en-US" dirty="0" smtClean="0"/>
              <a:t>is </a:t>
            </a:r>
            <a:r>
              <a:rPr lang="en-GB" dirty="0"/>
              <a:t>Any incident or pattern of incidents of controlling, coercive or threatening behaviour,  violence or abuse between those aged 16 or over who are or have been intimate partners or family members regardless of gender or sexuality. This can encompass but is not limited to the following types of abuse:</a:t>
            </a:r>
          </a:p>
          <a:p>
            <a:pPr lvl="1"/>
            <a:r>
              <a:rPr lang="en-GB" dirty="0"/>
              <a:t>psychological</a:t>
            </a:r>
          </a:p>
          <a:p>
            <a:pPr lvl="1"/>
            <a:r>
              <a:rPr lang="en-GB" dirty="0"/>
              <a:t>physical </a:t>
            </a:r>
          </a:p>
          <a:p>
            <a:pPr lvl="1"/>
            <a:r>
              <a:rPr lang="en-GB" dirty="0"/>
              <a:t>sexual</a:t>
            </a:r>
          </a:p>
          <a:p>
            <a:pPr lvl="1"/>
            <a:r>
              <a:rPr lang="en-GB" dirty="0"/>
              <a:t>financial</a:t>
            </a:r>
          </a:p>
          <a:p>
            <a:pPr lvl="1"/>
            <a:r>
              <a:rPr lang="en-GB" dirty="0" smtClean="0"/>
              <a:t>Emotional</a:t>
            </a:r>
          </a:p>
          <a:p>
            <a:pPr marL="301943" lvl="1" indent="0">
              <a:buNone/>
            </a:pPr>
            <a:endParaRPr lang="en-GB" dirty="0"/>
          </a:p>
          <a:p>
            <a:r>
              <a:rPr lang="en-GB" dirty="0"/>
              <a:t>Controlling behaviour is: a range of acts designed to make a person subordinate and/or dependent by isolating them from sources of support, exploiting their resources and capacities for personal gain, depriving them of the means needed for independence, resistance and escape and regulating their everyday behaviour</a:t>
            </a:r>
            <a:r>
              <a:rPr lang="en-GB" dirty="0" smtClean="0"/>
              <a:t>.</a:t>
            </a:r>
          </a:p>
          <a:p>
            <a:pPr marL="0" indent="0">
              <a:buNone/>
            </a:pPr>
            <a:endParaRPr lang="en-GB" dirty="0"/>
          </a:p>
          <a:p>
            <a:r>
              <a:rPr lang="en-GB" dirty="0"/>
              <a:t>Coercive behaviour is: an act or a pattern of acts of assault, threats, humiliation and intimidation or other abuse that is used to harm, punish, or frighten their victim</a:t>
            </a:r>
            <a:r>
              <a:rPr lang="en-GB" dirty="0" smtClean="0"/>
              <a:t>.”</a:t>
            </a:r>
            <a:r>
              <a:rPr lang="en-US" dirty="0" smtClean="0"/>
              <a:t> </a:t>
            </a:r>
          </a:p>
          <a:p>
            <a:endParaRPr lang="en-US" dirty="0"/>
          </a:p>
          <a:p>
            <a:r>
              <a:rPr lang="en-US" dirty="0">
                <a:hlinkClick r:id="rId2"/>
              </a:rPr>
              <a:t>http://</a:t>
            </a:r>
            <a:r>
              <a:rPr lang="en-US" dirty="0" smtClean="0">
                <a:hlinkClick r:id="rId2"/>
              </a:rPr>
              <a:t>www.domesticabuseservices.org.uk</a:t>
            </a:r>
            <a:endParaRPr lang="en-US" dirty="0" smtClean="0"/>
          </a:p>
          <a:p>
            <a:endParaRPr lang="en-US" dirty="0"/>
          </a:p>
        </p:txBody>
      </p:sp>
      <p:sp>
        <p:nvSpPr>
          <p:cNvPr id="3" name="Title 2"/>
          <p:cNvSpPr>
            <a:spLocks noGrp="1"/>
          </p:cNvSpPr>
          <p:nvPr>
            <p:ph type="title"/>
          </p:nvPr>
        </p:nvSpPr>
        <p:spPr/>
        <p:txBody>
          <a:bodyPr/>
          <a:lstStyle/>
          <a:p>
            <a:r>
              <a:rPr lang="en-US" dirty="0" smtClean="0"/>
              <a:t>What is Domestic abuse?</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8</a:t>
            </a:fld>
            <a:endParaRPr lang="en-US" dirty="0"/>
          </a:p>
        </p:txBody>
      </p:sp>
    </p:spTree>
    <p:extLst>
      <p:ext uri="{BB962C8B-B14F-4D97-AF65-F5344CB8AC3E}">
        <p14:creationId xmlns:p14="http://schemas.microsoft.com/office/powerpoint/2010/main" val="1415470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72190"/>
            <a:ext cx="9408695" cy="678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73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276</TotalTime>
  <Words>2675</Words>
  <Application>Microsoft Office PowerPoint</Application>
  <PresentationFormat>On-screen Show (4:3)</PresentationFormat>
  <Paragraphs>277</Paragraphs>
  <Slides>32</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Waveform</vt:lpstr>
      <vt:lpstr>Acrobat Document</vt:lpstr>
      <vt:lpstr>Safeguarding people from abuse</vt:lpstr>
      <vt:lpstr>Six Principles for Adult Safeguarding</vt:lpstr>
      <vt:lpstr>Care Certificate  (Skills For Care) </vt:lpstr>
      <vt:lpstr>Code of Conduct for Healthcare Support Workers and Adult Social Care Workers in England</vt:lpstr>
      <vt:lpstr>What do we mean?</vt:lpstr>
      <vt:lpstr>What is abuse?</vt:lpstr>
      <vt:lpstr>Restrictive practice means…</vt:lpstr>
      <vt:lpstr>What is Domestic abuse?</vt:lpstr>
      <vt:lpstr>PowerPoint Presentation</vt:lpstr>
      <vt:lpstr>Modern slavery and human trafficking</vt:lpstr>
      <vt:lpstr>Forced Marriage</vt:lpstr>
      <vt:lpstr>Female Genital Mutilation (FGM)</vt:lpstr>
      <vt:lpstr>Prevelance Study (2007)</vt:lpstr>
      <vt:lpstr>Who should be protected?</vt:lpstr>
      <vt:lpstr>Who do you see?</vt:lpstr>
      <vt:lpstr>Reduce likelihood of abuse</vt:lpstr>
      <vt:lpstr>Prevention?</vt:lpstr>
      <vt:lpstr>Should not be:</vt:lpstr>
      <vt:lpstr>Five points for successful relationship based care (individual)</vt:lpstr>
      <vt:lpstr>Kent &amp; Medway Multiagency Policy, Protocols and Guidance (2015)</vt:lpstr>
      <vt:lpstr>If you think someone in your care is being abused or neglected, what actions must you take? </vt:lpstr>
      <vt:lpstr>Whistleblowing</vt:lpstr>
      <vt:lpstr>PowerPoint Presentation</vt:lpstr>
      <vt:lpstr>PowerPoint Presentation</vt:lpstr>
      <vt:lpstr>PowerPoint Presentation</vt:lpstr>
      <vt:lpstr>PowerPoint Presentation</vt:lpstr>
      <vt:lpstr>PowerPoint Presentation</vt:lpstr>
      <vt:lpstr>So what about locally?</vt:lpstr>
      <vt:lpstr>Types of abuse</vt:lpstr>
      <vt:lpstr>Bombay Hospital Motto </vt:lpstr>
      <vt:lpstr>Use websites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people from abuse</dc:title>
  <dc:creator>SALLYANN BAXTER</dc:creator>
  <cp:lastModifiedBy>dawson, sam</cp:lastModifiedBy>
  <cp:revision>41</cp:revision>
  <dcterms:created xsi:type="dcterms:W3CDTF">2014-05-22T14:33:06Z</dcterms:created>
  <dcterms:modified xsi:type="dcterms:W3CDTF">2015-07-20T11:59:38Z</dcterms:modified>
</cp:coreProperties>
</file>