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73" r:id="rId3"/>
    <p:sldId id="280" r:id="rId4"/>
    <p:sldId id="281" r:id="rId5"/>
    <p:sldId id="282" r:id="rId6"/>
    <p:sldId id="283" r:id="rId7"/>
    <p:sldId id="284" r:id="rId8"/>
    <p:sldId id="285" r:id="rId9"/>
    <p:sldId id="286" r:id="rId10"/>
    <p:sldId id="262" r:id="rId11"/>
    <p:sldId id="267" r:id="rId12"/>
    <p:sldId id="259" r:id="rId13"/>
    <p:sldId id="271" r:id="rId14"/>
    <p:sldId id="272" r:id="rId15"/>
    <p:sldId id="265" r:id="rId16"/>
    <p:sldId id="274" r:id="rId17"/>
    <p:sldId id="263" r:id="rId18"/>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91143" autoAdjust="0"/>
  </p:normalViewPr>
  <p:slideViewPr>
    <p:cSldViewPr snapToGrid="0">
      <p:cViewPr varScale="1">
        <p:scale>
          <a:sx n="81" d="100"/>
          <a:sy n="81" d="100"/>
        </p:scale>
        <p:origin x="-78" y="-390"/>
      </p:cViewPr>
      <p:guideLst>
        <p:guide orient="horz" pos="2160"/>
        <p:guide pos="3840"/>
      </p:guideLst>
    </p:cSldViewPr>
  </p:slideViewPr>
  <p:notesTextViewPr>
    <p:cViewPr>
      <p:scale>
        <a:sx n="1" d="1"/>
        <a:sy n="1" d="1"/>
      </p:scale>
      <p:origin x="0" y="0"/>
    </p:cViewPr>
  </p:notesTextViewPr>
  <p:sorterViewPr>
    <p:cViewPr>
      <p:scale>
        <a:sx n="100" d="100"/>
        <a:sy n="100" d="100"/>
      </p:scale>
      <p:origin x="0" y="-51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45305EA4-04E5-415A-BE6E-59C3F5F6ED75}" type="datetimeFigureOut">
              <a:rPr lang="en-GB" smtClean="0"/>
              <a:t>01/02/2016</a:t>
            </a:fld>
            <a:endParaRPr lang="en-GB"/>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317BAC7F-2098-4953-A851-40BD40FBF9B0}" type="slidenum">
              <a:rPr lang="en-GB" smtClean="0"/>
              <a:t>‹#›</a:t>
            </a:fld>
            <a:endParaRPr lang="en-GB"/>
          </a:p>
        </p:txBody>
      </p:sp>
    </p:spTree>
    <p:extLst>
      <p:ext uri="{BB962C8B-B14F-4D97-AF65-F5344CB8AC3E}">
        <p14:creationId xmlns:p14="http://schemas.microsoft.com/office/powerpoint/2010/main" val="9881384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6CD2D6F-FA4D-416E-B38C-A0CBE5F0DFBA}"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3760724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CD2D6F-FA4D-416E-B38C-A0CBE5F0DFBA}"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3838671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CD2D6F-FA4D-416E-B38C-A0CBE5F0DFBA}"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2416498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CD2D6F-FA4D-416E-B38C-A0CBE5F0DFBA}"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393910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CD2D6F-FA4D-416E-B38C-A0CBE5F0DFBA}" type="datetimeFigureOut">
              <a:rPr lang="en-GB" smtClean="0"/>
              <a:t>01/02/2016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1874640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6CD2D6F-FA4D-416E-B38C-A0CBE5F0DFBA}" type="datetimeFigureOut">
              <a:rPr lang="en-GB" smtClean="0"/>
              <a:t>01/02/2016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1201935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6CD2D6F-FA4D-416E-B38C-A0CBE5F0DFBA}" type="datetimeFigureOut">
              <a:rPr lang="en-GB" smtClean="0"/>
              <a:t>01/02/2016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1275294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6CD2D6F-FA4D-416E-B38C-A0CBE5F0DFBA}" type="datetimeFigureOut">
              <a:rPr lang="en-GB" smtClean="0"/>
              <a:t>01/02/2016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2368979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CD2D6F-FA4D-416E-B38C-A0CBE5F0DFBA}" type="datetimeFigureOut">
              <a:rPr lang="en-GB" smtClean="0"/>
              <a:t>01/02/2016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3512008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CD2D6F-FA4D-416E-B38C-A0CBE5F0DFBA}" type="datetimeFigureOut">
              <a:rPr lang="en-GB" smtClean="0"/>
              <a:t>01/02/2016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3279796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CD2D6F-FA4D-416E-B38C-A0CBE5F0DFBA}" type="datetimeFigureOut">
              <a:rPr lang="en-GB" smtClean="0"/>
              <a:t>01/02/2016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0566ACB-97E8-4373-9E06-AF72CF91B1C8}" type="slidenum">
              <a:rPr lang="en-GB" smtClean="0"/>
              <a:t>‹#›</a:t>
            </a:fld>
            <a:endParaRPr lang="en-GB"/>
          </a:p>
        </p:txBody>
      </p:sp>
    </p:spTree>
    <p:extLst>
      <p:ext uri="{BB962C8B-B14F-4D97-AF65-F5344CB8AC3E}">
        <p14:creationId xmlns:p14="http://schemas.microsoft.com/office/powerpoint/2010/main" val="2773483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D2D6F-FA4D-416E-B38C-A0CBE5F0DFBA}" type="datetimeFigureOut">
              <a:rPr lang="en-GB" smtClean="0"/>
              <a:t>01/02/2016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566ACB-97E8-4373-9E06-AF72CF91B1C8}" type="slidenum">
              <a:rPr lang="en-GB" smtClean="0"/>
              <a:t>‹#›</a:t>
            </a:fld>
            <a:endParaRPr lang="en-GB"/>
          </a:p>
        </p:txBody>
      </p:sp>
    </p:spTree>
    <p:extLst>
      <p:ext uri="{BB962C8B-B14F-4D97-AF65-F5344CB8AC3E}">
        <p14:creationId xmlns:p14="http://schemas.microsoft.com/office/powerpoint/2010/main" val="512601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nXN5TzNSecU"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latin typeface="+mn-lt"/>
              </a:rPr>
              <a:t>Deaf awareness and communication</a:t>
            </a:r>
            <a:br>
              <a:rPr lang="en-GB" dirty="0" smtClean="0">
                <a:latin typeface="+mn-lt"/>
              </a:rPr>
            </a:br>
            <a:r>
              <a:rPr lang="en-GB" sz="4400" dirty="0" smtClean="0">
                <a:latin typeface="+mn-lt"/>
              </a:rPr>
              <a:t>by</a:t>
            </a:r>
            <a:r>
              <a:rPr lang="en-GB" dirty="0" smtClean="0">
                <a:latin typeface="+mn-lt"/>
              </a:rPr>
              <a:t> </a:t>
            </a:r>
            <a:r>
              <a:rPr lang="en-GB" sz="4400" dirty="0" smtClean="0">
                <a:latin typeface="+mn-lt"/>
              </a:rPr>
              <a:t>Lana</a:t>
            </a:r>
            <a:r>
              <a:rPr lang="en-GB" dirty="0" smtClean="0">
                <a:latin typeface="+mn-lt"/>
              </a:rPr>
              <a:t> </a:t>
            </a:r>
            <a:r>
              <a:rPr lang="en-GB" sz="4400" dirty="0" err="1" smtClean="0">
                <a:latin typeface="+mn-lt"/>
              </a:rPr>
              <a:t>Harber</a:t>
            </a:r>
            <a:endParaRPr lang="en-GB" sz="4400" dirty="0">
              <a:latin typeface="+mn-l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8726" y="3602038"/>
            <a:ext cx="3657600" cy="1238250"/>
          </a:xfrm>
          <a:prstGeom prst="rect">
            <a:avLst/>
          </a:prstGeom>
        </p:spPr>
      </p:pic>
    </p:spTree>
    <p:extLst>
      <p:ext uri="{BB962C8B-B14F-4D97-AF65-F5344CB8AC3E}">
        <p14:creationId xmlns:p14="http://schemas.microsoft.com/office/powerpoint/2010/main" val="40992682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38386"/>
            <a:ext cx="10515600" cy="4351338"/>
          </a:xfrm>
        </p:spPr>
        <p:txBody>
          <a:bodyPr>
            <a:normAutofit/>
          </a:bodyPr>
          <a:lstStyle/>
          <a:p>
            <a:pPr marL="0" indent="0">
              <a:buNone/>
            </a:pPr>
            <a:endParaRPr lang="en-GB" sz="2300" dirty="0" smtClean="0"/>
          </a:p>
          <a:p>
            <a:pPr marL="0" indent="0">
              <a:buNone/>
            </a:pPr>
            <a:r>
              <a:rPr lang="en-GB" sz="1800" dirty="0" smtClean="0"/>
              <a:t>It is a natural language in its own right, with its own vocabulary, structure and grammar. It is a visual, spatial language, which has several components, including:</a:t>
            </a:r>
          </a:p>
          <a:p>
            <a:pPr marL="0" indent="0">
              <a:buNone/>
            </a:pPr>
            <a:endParaRPr lang="en-GB" sz="1800" dirty="0" smtClean="0"/>
          </a:p>
          <a:p>
            <a:pPr lvl="1"/>
            <a:r>
              <a:rPr lang="en-GB" sz="1800" dirty="0" smtClean="0"/>
              <a:t>Signs</a:t>
            </a:r>
          </a:p>
          <a:p>
            <a:pPr lvl="1"/>
            <a:r>
              <a:rPr lang="en-GB" sz="1800" dirty="0" smtClean="0"/>
              <a:t>Finger spelling</a:t>
            </a:r>
          </a:p>
          <a:p>
            <a:pPr lvl="1"/>
            <a:r>
              <a:rPr lang="en-GB" sz="1800" dirty="0" smtClean="0"/>
              <a:t>Facial expression</a:t>
            </a:r>
          </a:p>
          <a:p>
            <a:pPr lvl="1"/>
            <a:r>
              <a:rPr lang="en-GB" sz="1800" dirty="0" smtClean="0"/>
              <a:t>Lip patterns</a:t>
            </a:r>
          </a:p>
          <a:p>
            <a:pPr lvl="1"/>
            <a:r>
              <a:rPr lang="en-GB" sz="1800" dirty="0" smtClean="0"/>
              <a:t>Body language</a:t>
            </a:r>
          </a:p>
          <a:p>
            <a:pPr marL="457200" lvl="1" indent="0">
              <a:buNone/>
            </a:pPr>
            <a:endParaRPr lang="en-GB" sz="1800" dirty="0" smtClean="0"/>
          </a:p>
          <a:p>
            <a:pPr marL="457200" lvl="1" indent="0">
              <a:buNone/>
            </a:pPr>
            <a:r>
              <a:rPr lang="en-GB" sz="1800" dirty="0" smtClean="0"/>
              <a:t>Some signs are similar to gestures and mime whilst others are more abstract. Many vary regionally. Finger spelling is used to spell out proper nouns and for words where the sign may be unfamiliar. The first letter of some words is finger-spelt as part of the sign. One sign is not equivalent to one English word and the sign order is different from English word order.</a:t>
            </a:r>
          </a:p>
          <a:p>
            <a:pPr lvl="1"/>
            <a:endParaRPr lang="en-GB" dirty="0"/>
          </a:p>
          <a:p>
            <a:pPr lvl="1"/>
            <a:endParaRPr lang="en-GB" dirty="0" smtClean="0"/>
          </a:p>
          <a:p>
            <a:pPr lvl="1"/>
            <a:endParaRPr lang="en-GB" dirty="0" smtClean="0"/>
          </a:p>
          <a:p>
            <a:pPr marL="457200" lvl="1" indent="0">
              <a:buNone/>
            </a:pPr>
            <a:endParaRPr lang="en-GB" dirty="0"/>
          </a:p>
        </p:txBody>
      </p:sp>
    </p:spTree>
    <p:extLst>
      <p:ext uri="{BB962C8B-B14F-4D97-AF65-F5344CB8AC3E}">
        <p14:creationId xmlns:p14="http://schemas.microsoft.com/office/powerpoint/2010/main" val="7726194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3685"/>
            <a:ext cx="10515600" cy="1325563"/>
          </a:xfrm>
        </p:spPr>
        <p:txBody>
          <a:bodyPr>
            <a:normAutofit/>
          </a:bodyPr>
          <a:lstStyle/>
          <a:p>
            <a:r>
              <a:rPr lang="en-GB" sz="2400" dirty="0" smtClean="0">
                <a:latin typeface="+mn-lt"/>
              </a:rPr>
              <a:t>British two handed Fingerspelling Alphabet</a:t>
            </a:r>
            <a:endParaRPr lang="en-GB" sz="2400" dirty="0">
              <a:latin typeface="+mn-lt"/>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3496" y="1825625"/>
            <a:ext cx="7625008" cy="4351338"/>
          </a:xfrm>
        </p:spPr>
      </p:pic>
    </p:spTree>
    <p:extLst>
      <p:ext uri="{BB962C8B-B14F-4D97-AF65-F5344CB8AC3E}">
        <p14:creationId xmlns:p14="http://schemas.microsoft.com/office/powerpoint/2010/main" val="16736801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1800" b="1" dirty="0" smtClean="0">
                <a:latin typeface="+mn-lt"/>
              </a:rPr>
              <a:t>Rules of communication with deaf people</a:t>
            </a:r>
            <a:endParaRPr lang="en-GB" sz="1800" b="1" dirty="0">
              <a:latin typeface="+mn-lt"/>
            </a:endParaRPr>
          </a:p>
        </p:txBody>
      </p:sp>
      <p:sp>
        <p:nvSpPr>
          <p:cNvPr id="3" name="Content Placeholder 2"/>
          <p:cNvSpPr>
            <a:spLocks noGrp="1"/>
          </p:cNvSpPr>
          <p:nvPr>
            <p:ph idx="1"/>
          </p:nvPr>
        </p:nvSpPr>
        <p:spPr/>
        <p:txBody>
          <a:bodyPr>
            <a:normAutofit/>
          </a:bodyPr>
          <a:lstStyle/>
          <a:p>
            <a:r>
              <a:rPr lang="en-GB" sz="1800" dirty="0" smtClean="0"/>
              <a:t>Attention getting – touch on the lower arm or shoulder, stamp on the floor, bang the table, flash lights on and off, throw a light object</a:t>
            </a:r>
          </a:p>
          <a:p>
            <a:r>
              <a:rPr lang="en-GB" sz="1800" dirty="0" smtClean="0"/>
              <a:t>Check the preferred method communication</a:t>
            </a:r>
          </a:p>
          <a:p>
            <a:r>
              <a:rPr lang="en-GB" sz="1800" dirty="0" smtClean="0"/>
              <a:t>Position yourself in front of the person with whom you are speaking, about 3 to 6 feet away and at the same level</a:t>
            </a:r>
          </a:p>
          <a:p>
            <a:r>
              <a:rPr lang="en-GB" sz="1800" dirty="0" smtClean="0"/>
              <a:t>Good visibility of the face – not side view, don’t walk around, don’t turn the head side to side, avoid smoking, eating, covering the mouth, maintain eye contact</a:t>
            </a:r>
          </a:p>
          <a:p>
            <a:r>
              <a:rPr lang="en-GB" sz="1800" dirty="0" smtClean="0"/>
              <a:t>Good lighting on the face – do not sit in shadow or with back to the window</a:t>
            </a:r>
          </a:p>
          <a:p>
            <a:r>
              <a:rPr lang="en-GB" sz="1800" dirty="0" smtClean="0"/>
              <a:t>Cut down background noise (if necessary go somewhere quiet) or turn down the radio, shut doors, move to a quieter place as hearing aids/cochlear implants can amplify all sounds on one level</a:t>
            </a:r>
          </a:p>
          <a:p>
            <a:endParaRPr lang="en-GB" sz="1800" dirty="0"/>
          </a:p>
        </p:txBody>
      </p:sp>
    </p:spTree>
    <p:extLst>
      <p:ext uri="{BB962C8B-B14F-4D97-AF65-F5344CB8AC3E}">
        <p14:creationId xmlns:p14="http://schemas.microsoft.com/office/powerpoint/2010/main" val="21374512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1800" b="1" dirty="0" smtClean="0">
                <a:latin typeface="+mn-lt"/>
              </a:rPr>
              <a:t>Rules of communication with deaf people</a:t>
            </a:r>
            <a:endParaRPr lang="en-GB" sz="1800" b="1" dirty="0">
              <a:latin typeface="+mn-lt"/>
            </a:endParaRPr>
          </a:p>
        </p:txBody>
      </p:sp>
      <p:sp>
        <p:nvSpPr>
          <p:cNvPr id="3" name="Content Placeholder 2"/>
          <p:cNvSpPr>
            <a:spLocks noGrp="1"/>
          </p:cNvSpPr>
          <p:nvPr>
            <p:ph idx="1"/>
          </p:nvPr>
        </p:nvSpPr>
        <p:spPr/>
        <p:txBody>
          <a:bodyPr>
            <a:normAutofit/>
          </a:bodyPr>
          <a:lstStyle/>
          <a:p>
            <a:r>
              <a:rPr lang="en-GB" sz="1800" dirty="0" smtClean="0"/>
              <a:t>Give the deaf person time to get comfortable</a:t>
            </a:r>
          </a:p>
          <a:p>
            <a:r>
              <a:rPr lang="en-GB" sz="1800" dirty="0" smtClean="0"/>
              <a:t>Good flow of speech, a little slower but keep natural rhythm of speech, speak a little louder but do not shout as it can distort facial expression and lip patterns</a:t>
            </a:r>
          </a:p>
          <a:p>
            <a:r>
              <a:rPr lang="en-GB" sz="1800" dirty="0" smtClean="0"/>
              <a:t>Phrase things as you would when speaking to someone with good hearing – repeat yourself when asked, if a deaf person is still unable to understand, rephrase the sentence as different words may be easier to understand/lip-read</a:t>
            </a:r>
          </a:p>
          <a:p>
            <a:r>
              <a:rPr lang="en-GB" sz="1800" dirty="0" smtClean="0"/>
              <a:t>Establish the subject at the beginning – when changing the subject let the Deaf person know. Lip-reading is mostly guesswork</a:t>
            </a:r>
            <a:r>
              <a:rPr lang="en-GB" dirty="0" smtClean="0"/>
              <a:t>.</a:t>
            </a:r>
            <a:endParaRPr lang="en-GB" dirty="0"/>
          </a:p>
        </p:txBody>
      </p:sp>
    </p:spTree>
    <p:extLst>
      <p:ext uri="{BB962C8B-B14F-4D97-AF65-F5344CB8AC3E}">
        <p14:creationId xmlns:p14="http://schemas.microsoft.com/office/powerpoint/2010/main" val="26044806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1800" b="1" dirty="0" smtClean="0">
                <a:latin typeface="+mn-lt"/>
              </a:rPr>
              <a:t>Rules of communication with deaf people</a:t>
            </a:r>
            <a:endParaRPr lang="en-GB" sz="1800" b="1" dirty="0">
              <a:latin typeface="+mn-lt"/>
            </a:endParaRPr>
          </a:p>
        </p:txBody>
      </p:sp>
      <p:sp>
        <p:nvSpPr>
          <p:cNvPr id="3" name="Content Placeholder 2"/>
          <p:cNvSpPr>
            <a:spLocks noGrp="1"/>
          </p:cNvSpPr>
          <p:nvPr>
            <p:ph idx="1"/>
          </p:nvPr>
        </p:nvSpPr>
        <p:spPr/>
        <p:txBody>
          <a:bodyPr>
            <a:normAutofit/>
          </a:bodyPr>
          <a:lstStyle/>
          <a:p>
            <a:r>
              <a:rPr lang="en-GB" sz="1800" dirty="0" smtClean="0"/>
              <a:t>Pause briefly at the end of each sentence to give the Deaf person time to work out what was said. If it is important, try to check details to ensure the Deaf person has understood, write down names, addresses and numbers if necessary</a:t>
            </a:r>
          </a:p>
          <a:p>
            <a:r>
              <a:rPr lang="en-GB" sz="1800" dirty="0" smtClean="0"/>
              <a:t>Half vague sentences make things difficult, make sure you know what you want to say</a:t>
            </a:r>
          </a:p>
          <a:p>
            <a:r>
              <a:rPr lang="en-GB" sz="1800" dirty="0" smtClean="0"/>
              <a:t>Body language, gestures, fingerspelling and sign language may help – facial expression is important</a:t>
            </a:r>
          </a:p>
          <a:p>
            <a:r>
              <a:rPr lang="en-GB" sz="1800" dirty="0" smtClean="0"/>
              <a:t>If a deaf person is with a hearing person make sure you do not concentrate on the hearing person and exclude the deaf person, in a group try to include the deaf person</a:t>
            </a:r>
          </a:p>
          <a:p>
            <a:r>
              <a:rPr lang="en-GB" sz="1800" dirty="0" smtClean="0"/>
              <a:t>Lip-reading requires a lot of hard work in trying to guess what is being said, 40% is not lip-readable, don’t expect the deaf person to lip-read for hours they will require breaks to rest the eyes</a:t>
            </a:r>
          </a:p>
          <a:p>
            <a:r>
              <a:rPr lang="en-GB" sz="1800" dirty="0" smtClean="0"/>
              <a:t>Make the effort to communicate even if you think you are not discussing something important and never say “it doesn’t matter”</a:t>
            </a:r>
            <a:endParaRPr lang="en-GB" sz="1800" dirty="0"/>
          </a:p>
        </p:txBody>
      </p:sp>
    </p:spTree>
    <p:extLst>
      <p:ext uri="{BB962C8B-B14F-4D97-AF65-F5344CB8AC3E}">
        <p14:creationId xmlns:p14="http://schemas.microsoft.com/office/powerpoint/2010/main" val="40499524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3685"/>
            <a:ext cx="10515600" cy="1325563"/>
          </a:xfrm>
        </p:spPr>
        <p:txBody>
          <a:bodyPr>
            <a:normAutofit/>
          </a:bodyPr>
          <a:lstStyle/>
          <a:p>
            <a:r>
              <a:rPr lang="en-GB" sz="2800" b="1" dirty="0" smtClean="0">
                <a:latin typeface="+mn-lt"/>
              </a:rPr>
              <a:t>Video</a:t>
            </a:r>
            <a:endParaRPr lang="en-GB" sz="2800" b="1" dirty="0">
              <a:latin typeface="+mn-lt"/>
            </a:endParaRPr>
          </a:p>
        </p:txBody>
      </p:sp>
      <p:pic>
        <p:nvPicPr>
          <p:cNvPr id="13" name="nXN5TzNSecU"/>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30752592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1800" b="1" dirty="0" smtClean="0">
                <a:latin typeface="+mn-lt"/>
              </a:rPr>
              <a:t>What would you do?</a:t>
            </a:r>
            <a:endParaRPr lang="en-GB" sz="1800" b="1" dirty="0">
              <a:latin typeface="+mn-lt"/>
            </a:endParaRPr>
          </a:p>
        </p:txBody>
      </p:sp>
      <p:sp>
        <p:nvSpPr>
          <p:cNvPr id="3" name="Content Placeholder 2"/>
          <p:cNvSpPr>
            <a:spLocks noGrp="1"/>
          </p:cNvSpPr>
          <p:nvPr>
            <p:ph idx="1"/>
          </p:nvPr>
        </p:nvSpPr>
        <p:spPr/>
        <p:txBody>
          <a:bodyPr>
            <a:normAutofit/>
          </a:bodyPr>
          <a:lstStyle/>
          <a:p>
            <a:r>
              <a:rPr lang="en-GB" sz="1800" dirty="0" smtClean="0"/>
              <a:t>If you lost your hearing, how would you cope?</a:t>
            </a:r>
          </a:p>
          <a:p>
            <a:r>
              <a:rPr lang="en-GB" sz="1800" dirty="0" smtClean="0"/>
              <a:t>How would you make an appointment to see your doctor? Hairdresser? Or contact 999?</a:t>
            </a:r>
          </a:p>
          <a:p>
            <a:r>
              <a:rPr lang="en-GB" sz="1800" dirty="0" smtClean="0"/>
              <a:t>Could you keep your job or carry on studying?</a:t>
            </a:r>
          </a:p>
          <a:p>
            <a:r>
              <a:rPr lang="en-GB" sz="1800" dirty="0" smtClean="0"/>
              <a:t>How would you communicate with your family and friends?</a:t>
            </a:r>
          </a:p>
          <a:p>
            <a:r>
              <a:rPr lang="en-GB" sz="1800" dirty="0" smtClean="0"/>
              <a:t>How would you know if there was someone at the door? If the phone was ringing? Or if your baby was crying?</a:t>
            </a:r>
          </a:p>
          <a:p>
            <a:r>
              <a:rPr lang="en-GB" sz="1800" dirty="0" smtClean="0"/>
              <a:t>Could you still drive a car?</a:t>
            </a:r>
          </a:p>
          <a:p>
            <a:r>
              <a:rPr lang="en-GB" sz="1800" dirty="0" smtClean="0"/>
              <a:t>Would a hearing aid restore normal hearing?</a:t>
            </a:r>
          </a:p>
          <a:p>
            <a:r>
              <a:rPr lang="en-GB" sz="1800" dirty="0" smtClean="0"/>
              <a:t>What equipment is there to help a deaf person to cope with everyday life</a:t>
            </a:r>
          </a:p>
          <a:p>
            <a:r>
              <a:rPr lang="en-GB" sz="1800" dirty="0" smtClean="0"/>
              <a:t>Should you learn to lip-read or to sign? And if so which?</a:t>
            </a:r>
            <a:endParaRPr lang="en-GB" sz="1800" dirty="0"/>
          </a:p>
        </p:txBody>
      </p:sp>
    </p:spTree>
    <p:extLst>
      <p:ext uri="{BB962C8B-B14F-4D97-AF65-F5344CB8AC3E}">
        <p14:creationId xmlns:p14="http://schemas.microsoft.com/office/powerpoint/2010/main" val="41170292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096000" y="1471911"/>
            <a:ext cx="4320540" cy="4622978"/>
          </a:xfrm>
        </p:spPr>
      </p:pic>
      <p:sp>
        <p:nvSpPr>
          <p:cNvPr id="4" name="TextBox 3"/>
          <p:cNvSpPr txBox="1"/>
          <p:nvPr/>
        </p:nvSpPr>
        <p:spPr>
          <a:xfrm>
            <a:off x="751438" y="1471911"/>
            <a:ext cx="6292158" cy="2123658"/>
          </a:xfrm>
          <a:prstGeom prst="rect">
            <a:avLst/>
          </a:prstGeom>
          <a:noFill/>
        </p:spPr>
        <p:txBody>
          <a:bodyPr wrap="square" rtlCol="0">
            <a:spAutoFit/>
          </a:bodyPr>
          <a:lstStyle/>
          <a:p>
            <a:r>
              <a:rPr lang="en-GB" sz="6600" dirty="0" smtClean="0"/>
              <a:t>Thank you – any questions?</a:t>
            </a:r>
            <a:endParaRPr lang="en-GB" sz="6600" dirty="0"/>
          </a:p>
        </p:txBody>
      </p:sp>
    </p:spTree>
    <p:extLst>
      <p:ext uri="{BB962C8B-B14F-4D97-AF65-F5344CB8AC3E}">
        <p14:creationId xmlns:p14="http://schemas.microsoft.com/office/powerpoint/2010/main" val="17324936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b="1" dirty="0" smtClean="0">
                <a:latin typeface="+mn-lt"/>
              </a:rPr>
              <a:t>My experience of BSL, Deaf Awareness and as a Carer </a:t>
            </a:r>
            <a:endParaRPr lang="en-GB" sz="2000" b="1" dirty="0">
              <a:latin typeface="+mn-lt"/>
            </a:endParaRPr>
          </a:p>
        </p:txBody>
      </p:sp>
      <p:sp>
        <p:nvSpPr>
          <p:cNvPr id="3" name="Content Placeholder 2"/>
          <p:cNvSpPr>
            <a:spLocks noGrp="1"/>
          </p:cNvSpPr>
          <p:nvPr>
            <p:ph idx="1"/>
          </p:nvPr>
        </p:nvSpPr>
        <p:spPr>
          <a:xfrm>
            <a:off x="838200" y="1825625"/>
            <a:ext cx="10515600" cy="2338969"/>
          </a:xfrm>
        </p:spPr>
        <p:txBody>
          <a:bodyPr/>
          <a:lstStyle/>
          <a:p>
            <a:r>
              <a:rPr lang="en-GB" sz="1800" dirty="0" smtClean="0"/>
              <a:t>Carer for friend – deaf uses BSL (known for 5 years)</a:t>
            </a:r>
          </a:p>
          <a:p>
            <a:r>
              <a:rPr lang="en-GB" sz="1800" dirty="0" smtClean="0"/>
              <a:t>Level 1 BSL  Kent Adult Education and Deaf Awareness certificate  and Intro to BSL with Hi Kent Charity</a:t>
            </a:r>
          </a:p>
          <a:p>
            <a:r>
              <a:rPr lang="en-GB" sz="1800" dirty="0" smtClean="0"/>
              <a:t>Social work and deaf services team (Medway Council)</a:t>
            </a:r>
          </a:p>
          <a:p>
            <a:r>
              <a:rPr lang="en-GB" sz="1800" dirty="0" smtClean="0"/>
              <a:t>Appointments – communication support</a:t>
            </a:r>
          </a:p>
          <a:p>
            <a:r>
              <a:rPr lang="en-GB" sz="1800" dirty="0" smtClean="0"/>
              <a:t>BSL Interpreters and Communication support workers</a:t>
            </a:r>
          </a:p>
          <a:p>
            <a:r>
              <a:rPr lang="en-GB" sz="1800" dirty="0" smtClean="0"/>
              <a:t>Carers champion with Carers First</a:t>
            </a:r>
          </a:p>
          <a:p>
            <a:pPr marL="0" indent="0">
              <a:buNone/>
            </a:pPr>
            <a:endParaRPr lang="en-GB" dirty="0"/>
          </a:p>
        </p:txBody>
      </p:sp>
    </p:spTree>
    <p:extLst>
      <p:ext uri="{BB962C8B-B14F-4D97-AF65-F5344CB8AC3E}">
        <p14:creationId xmlns:p14="http://schemas.microsoft.com/office/powerpoint/2010/main" val="24628758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480717" y="604767"/>
            <a:ext cx="11394412" cy="2932430"/>
          </a:xfrm>
          <a:prstGeom prst="rect">
            <a:avLst/>
          </a:prstGeom>
        </p:spPr>
      </p:pic>
      <p:sp>
        <p:nvSpPr>
          <p:cNvPr id="4" name="Rectangle 3"/>
          <p:cNvSpPr/>
          <p:nvPr/>
        </p:nvSpPr>
        <p:spPr>
          <a:xfrm>
            <a:off x="480717" y="3748134"/>
            <a:ext cx="11243521" cy="2308324"/>
          </a:xfrm>
          <a:prstGeom prst="rect">
            <a:avLst/>
          </a:prstGeom>
        </p:spPr>
        <p:txBody>
          <a:bodyPr wrap="square">
            <a:spAutoFit/>
          </a:bodyPr>
          <a:lstStyle/>
          <a:p>
            <a:r>
              <a:rPr lang="en-GB" b="1" dirty="0"/>
              <a:t>signs that someone is deaf</a:t>
            </a:r>
          </a:p>
          <a:p>
            <a:endParaRPr lang="en-GB" dirty="0"/>
          </a:p>
          <a:p>
            <a:r>
              <a:rPr lang="en-GB" dirty="0"/>
              <a:t>Someone who is hard of hearing may have the TV or radio turned up loud, may ask you to repeat what you’ve said, or may appear to be ignoring what’s being said around them.</a:t>
            </a:r>
          </a:p>
          <a:p>
            <a:endParaRPr lang="en-GB" dirty="0"/>
          </a:p>
          <a:p>
            <a:r>
              <a:rPr lang="en-GB" dirty="0"/>
              <a:t>Depending on the amount of hearing that deaf people have, they may tell you they can’t hear, you might spot a hearing aid, their voice could sound very different to what is considered normal, or they may be communicating with someone else in animated hand gestures which you probably can’t understand.</a:t>
            </a:r>
          </a:p>
        </p:txBody>
      </p:sp>
    </p:spTree>
    <p:extLst>
      <p:ext uri="{BB962C8B-B14F-4D97-AF65-F5344CB8AC3E}">
        <p14:creationId xmlns:p14="http://schemas.microsoft.com/office/powerpoint/2010/main" val="976937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8597" y="612845"/>
            <a:ext cx="10954693" cy="4247317"/>
          </a:xfrm>
          <a:prstGeom prst="rect">
            <a:avLst/>
          </a:prstGeom>
        </p:spPr>
        <p:txBody>
          <a:bodyPr wrap="square">
            <a:spAutoFit/>
          </a:bodyPr>
          <a:lstStyle/>
          <a:p>
            <a:r>
              <a:rPr lang="en-GB" b="1" dirty="0"/>
              <a:t>what is it like to be deaf?</a:t>
            </a:r>
          </a:p>
          <a:p>
            <a:endParaRPr lang="en-GB" dirty="0"/>
          </a:p>
          <a:p>
            <a:r>
              <a:rPr lang="en-GB" dirty="0"/>
              <a:t>Communication and community are a hugely important part of  life. Deaf people are cut-off from the usual forms of communicating – a shout of warning, hearing your name at the doctors, over-hearing information in the street, or a passing word with a stranger.</a:t>
            </a:r>
          </a:p>
          <a:p>
            <a:endParaRPr lang="en-GB" dirty="0"/>
          </a:p>
          <a:p>
            <a:r>
              <a:rPr lang="en-GB" dirty="0"/>
              <a:t>It means deaf people can feel isolated and can find it hard to get information or help in an emergency. That’s part of the reason that deaf people are twice as likely as hearing people to be affected by depression, anxiety and similar problems.</a:t>
            </a:r>
          </a:p>
          <a:p>
            <a:endParaRPr lang="en-GB" dirty="0"/>
          </a:p>
          <a:p>
            <a:r>
              <a:rPr lang="en-GB" dirty="0"/>
              <a:t>As a deaf person you rely on your eyes for clues to what people are saying or feeling, and you rely on other clues like vibrations in floors to be aware of what is going on around you.</a:t>
            </a:r>
          </a:p>
          <a:p>
            <a:endParaRPr lang="en-GB" dirty="0"/>
          </a:p>
          <a:p>
            <a:r>
              <a:rPr lang="en-GB" dirty="0"/>
              <a:t>Often other people will change the way they act towards you, because they are irritated that they have to repeat themselves, or are frustrated that you don’t understand them.</a:t>
            </a:r>
          </a:p>
        </p:txBody>
      </p:sp>
    </p:spTree>
    <p:extLst>
      <p:ext uri="{BB962C8B-B14F-4D97-AF65-F5344CB8AC3E}">
        <p14:creationId xmlns:p14="http://schemas.microsoft.com/office/powerpoint/2010/main" val="1971827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4812" y="778597"/>
            <a:ext cx="10121774" cy="2585323"/>
          </a:xfrm>
          <a:prstGeom prst="rect">
            <a:avLst/>
          </a:prstGeom>
        </p:spPr>
        <p:txBody>
          <a:bodyPr wrap="square">
            <a:spAutoFit/>
          </a:bodyPr>
          <a:lstStyle/>
          <a:p>
            <a:r>
              <a:rPr lang="en-GB" b="1" dirty="0"/>
              <a:t>how many people are deaf?</a:t>
            </a:r>
          </a:p>
          <a:p>
            <a:endParaRPr lang="en-GB" dirty="0"/>
          </a:p>
          <a:p>
            <a:r>
              <a:rPr lang="en-GB" dirty="0" smtClean="0"/>
              <a:t>The </a:t>
            </a:r>
            <a:r>
              <a:rPr lang="en-GB" dirty="0"/>
              <a:t>truthful answer is we’re not really sure. The best guess is that there are about 9 million people in the UK who are deaf or hard of hearing.</a:t>
            </a:r>
          </a:p>
          <a:p>
            <a:endParaRPr lang="en-GB" dirty="0"/>
          </a:p>
          <a:p>
            <a:r>
              <a:rPr lang="en-GB" dirty="0"/>
              <a:t>Around 100,000 people use sign language as their first, or preferred language.</a:t>
            </a:r>
          </a:p>
          <a:p>
            <a:endParaRPr lang="en-GB" dirty="0"/>
          </a:p>
          <a:p>
            <a:r>
              <a:rPr lang="en-GB" dirty="0"/>
              <a:t>9 in every ten deaf children are born to hearing parents, but only 1 in 10 of those parents will learn sign language to be able to communicate fully with their son or daughter.</a:t>
            </a:r>
          </a:p>
        </p:txBody>
      </p:sp>
    </p:spTree>
    <p:extLst>
      <p:ext uri="{BB962C8B-B14F-4D97-AF65-F5344CB8AC3E}">
        <p14:creationId xmlns:p14="http://schemas.microsoft.com/office/powerpoint/2010/main" val="3927482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0368" y="889844"/>
            <a:ext cx="11018068" cy="3693319"/>
          </a:xfrm>
          <a:prstGeom prst="rect">
            <a:avLst/>
          </a:prstGeom>
        </p:spPr>
        <p:txBody>
          <a:bodyPr wrap="square">
            <a:spAutoFit/>
          </a:bodyPr>
          <a:lstStyle/>
          <a:p>
            <a:r>
              <a:rPr lang="en-GB" b="1" dirty="0"/>
              <a:t>helping a lip-reader</a:t>
            </a:r>
          </a:p>
          <a:p>
            <a:endParaRPr lang="en-GB" dirty="0"/>
          </a:p>
          <a:p>
            <a:r>
              <a:rPr lang="en-GB" dirty="0"/>
              <a:t>For deaf people with limited hearing, or lip-reading skills, speaking clearly will help. Don’t be tempted to speak slowly, loudly or exaggerate your mouth movements, because that just makes things harder for the person trying to understand you. Try really hard not to turn or look away while you are talking, that sounds obvious, but in conversation we do it all the time.</a:t>
            </a:r>
          </a:p>
          <a:p>
            <a:endParaRPr lang="en-GB" dirty="0"/>
          </a:p>
          <a:p>
            <a:r>
              <a:rPr lang="en-GB" dirty="0"/>
              <a:t>Speak clearly in whole sentences, without using abbreviations. Be prepared to repeat yourself if the lip-reader doesn’t understand you first time. Even the best lip-readers only catch less than half of the words which are said to them, natural facial expressions and hand gestures can really help.</a:t>
            </a:r>
          </a:p>
          <a:p>
            <a:endParaRPr lang="en-GB" dirty="0"/>
          </a:p>
          <a:p>
            <a:r>
              <a:rPr lang="en-GB" dirty="0"/>
              <a:t>Stand so that any bright light, the sun, or a window are not behind you, because when they are behind you it’s much harder to see your face and concentrate on your lips.</a:t>
            </a:r>
          </a:p>
        </p:txBody>
      </p:sp>
    </p:spTree>
    <p:extLst>
      <p:ext uri="{BB962C8B-B14F-4D97-AF65-F5344CB8AC3E}">
        <p14:creationId xmlns:p14="http://schemas.microsoft.com/office/powerpoint/2010/main" val="32662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5224" y="1013988"/>
            <a:ext cx="10257576" cy="2308324"/>
          </a:xfrm>
          <a:prstGeom prst="rect">
            <a:avLst/>
          </a:prstGeom>
        </p:spPr>
        <p:txBody>
          <a:bodyPr wrap="square">
            <a:spAutoFit/>
          </a:bodyPr>
          <a:lstStyle/>
          <a:p>
            <a:r>
              <a:rPr lang="en-GB" b="1" dirty="0"/>
              <a:t>helping someone who is hard of hearing</a:t>
            </a:r>
          </a:p>
          <a:p>
            <a:endParaRPr lang="en-GB" dirty="0"/>
          </a:p>
          <a:p>
            <a:r>
              <a:rPr lang="en-GB" dirty="0"/>
              <a:t>Try to keep background noise down, and move somewhere quieter if necessary. Be patient and repeat yourself if necessary. Just as with lip-readers, you should speak clearly and naturally, without shouting or going slowly.</a:t>
            </a:r>
          </a:p>
          <a:p>
            <a:endParaRPr lang="en-GB" dirty="0"/>
          </a:p>
          <a:p>
            <a:r>
              <a:rPr lang="en-GB" dirty="0"/>
              <a:t>Standing the same distance away as you would normally do in conversation also helps the other person to take in your facial expression and body language, which also helps with better understanding.</a:t>
            </a:r>
          </a:p>
        </p:txBody>
      </p:sp>
    </p:spTree>
    <p:extLst>
      <p:ext uri="{BB962C8B-B14F-4D97-AF65-F5344CB8AC3E}">
        <p14:creationId xmlns:p14="http://schemas.microsoft.com/office/powerpoint/2010/main" val="673932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1314" y="495335"/>
            <a:ext cx="11153869" cy="5632311"/>
          </a:xfrm>
          <a:prstGeom prst="rect">
            <a:avLst/>
          </a:prstGeom>
        </p:spPr>
        <p:txBody>
          <a:bodyPr wrap="square">
            <a:spAutoFit/>
          </a:bodyPr>
          <a:lstStyle/>
          <a:p>
            <a:r>
              <a:rPr lang="en-GB" b="1" dirty="0"/>
              <a:t>working with an interpreter</a:t>
            </a:r>
          </a:p>
          <a:p>
            <a:endParaRPr lang="en-GB" dirty="0"/>
          </a:p>
          <a:p>
            <a:r>
              <a:rPr lang="en-GB" dirty="0"/>
              <a:t>If you are communicating through a sign language interpreter there are some simple things you can do to make the conversation as natural as possible. The first is to speak as naturally and as normally as you can, and to remember that for the moment the interpreter is acting as the deaf person’s voice.</a:t>
            </a:r>
          </a:p>
          <a:p>
            <a:endParaRPr lang="en-GB" dirty="0"/>
          </a:p>
          <a:p>
            <a:r>
              <a:rPr lang="en-GB" dirty="0" smtClean="0"/>
              <a:t>Sitting </a:t>
            </a:r>
            <a:r>
              <a:rPr lang="en-GB" dirty="0"/>
              <a:t>next to the interpreter, and opposite the deaf person is the most effective way to talk. It also helps to make sure you aren’t sitting with your back to a bright or busy background, because that makes it harder for the deaf person to see the signing clearly.</a:t>
            </a:r>
          </a:p>
          <a:p>
            <a:endParaRPr lang="en-GB" dirty="0"/>
          </a:p>
          <a:p>
            <a:r>
              <a:rPr lang="en-GB" dirty="0"/>
              <a:t>Speak at your normal pace and don’t wait for the interpreter to catch-up. Interpreters are experts at listening and signing at the same time. In the very unlikely chance that you do go too fast, or they don’t understand something, they will stop you and ask you to repeat.</a:t>
            </a:r>
          </a:p>
          <a:p>
            <a:endParaRPr lang="en-GB" dirty="0"/>
          </a:p>
          <a:p>
            <a:r>
              <a:rPr lang="en-GB" dirty="0"/>
              <a:t>Often an interpreter won’t start signing what you are saying until you are well into your sentence, because sign language has a different grammar to English and they need the gist of what you are saying before they can start.</a:t>
            </a:r>
          </a:p>
          <a:p>
            <a:endParaRPr lang="en-GB" dirty="0"/>
          </a:p>
          <a:p>
            <a:r>
              <a:rPr lang="en-GB" dirty="0"/>
              <a:t>You should look at the deaf person while you’re talking, because it’s them you are having the conversation with. It may feel strange at first, because they will be looking at the interpreter to see what you are saying. They will look at you when they are signing what it is that they want to say.</a:t>
            </a:r>
          </a:p>
        </p:txBody>
      </p:sp>
    </p:spTree>
    <p:extLst>
      <p:ext uri="{BB962C8B-B14F-4D97-AF65-F5344CB8AC3E}">
        <p14:creationId xmlns:p14="http://schemas.microsoft.com/office/powerpoint/2010/main" val="214984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5102" y="662918"/>
            <a:ext cx="11407366" cy="5909310"/>
          </a:xfrm>
          <a:prstGeom prst="rect">
            <a:avLst/>
          </a:prstGeom>
        </p:spPr>
        <p:txBody>
          <a:bodyPr wrap="square">
            <a:spAutoFit/>
          </a:bodyPr>
          <a:lstStyle/>
          <a:p>
            <a:endParaRPr lang="en-GB" dirty="0"/>
          </a:p>
          <a:p>
            <a:r>
              <a:rPr lang="en-GB" b="1" dirty="0"/>
              <a:t>Sign Language</a:t>
            </a:r>
          </a:p>
          <a:p>
            <a:endParaRPr lang="en-GB" dirty="0"/>
          </a:p>
          <a:p>
            <a:endParaRPr lang="en-GB" dirty="0"/>
          </a:p>
          <a:p>
            <a:r>
              <a:rPr lang="en-GB" dirty="0"/>
              <a:t>Most Deaf people who use sign language in this country use British Sign Language, or BSL. It’s a rich combination of hand gestures, facial expressions and body language.</a:t>
            </a:r>
          </a:p>
          <a:p>
            <a:endParaRPr lang="en-GB" dirty="0"/>
          </a:p>
          <a:p>
            <a:r>
              <a:rPr lang="en-GB" dirty="0"/>
              <a:t>BSL was recognised by the government as a language in its own right in March 2003, but there is no accurate figure for the number of sign language users in this country.</a:t>
            </a:r>
          </a:p>
          <a:p>
            <a:endParaRPr lang="en-GB" dirty="0"/>
          </a:p>
          <a:p>
            <a:endParaRPr lang="en-GB" dirty="0"/>
          </a:p>
          <a:p>
            <a:r>
              <a:rPr lang="en-GB" dirty="0"/>
              <a:t>A good estimate is that there are around 100,000 people who use BSL as their preferred language.</a:t>
            </a:r>
          </a:p>
          <a:p>
            <a:endParaRPr lang="en-GB" dirty="0"/>
          </a:p>
          <a:p>
            <a:r>
              <a:rPr lang="en-GB" dirty="0"/>
              <a:t>BSL isn’t simply English with hand signs, it is a different language with its own grammar and sentence construction. While you would say “what is your name?” in English, a BSL user would sign, “your name, what?”.</a:t>
            </a:r>
          </a:p>
          <a:p>
            <a:endParaRPr lang="en-GB" dirty="0"/>
          </a:p>
          <a:p>
            <a:r>
              <a:rPr lang="en-GB" dirty="0"/>
              <a:t>Finger spelling is used when there is no particular sign for a word, good examples would be spelling out someone’s name, or an address.</a:t>
            </a:r>
          </a:p>
          <a:p>
            <a:endParaRPr lang="en-GB" dirty="0"/>
          </a:p>
          <a:p>
            <a:r>
              <a:rPr lang="en-GB" dirty="0"/>
              <a:t>Just like in English, there are slight regional variations to BSL, with some different signs around the country.</a:t>
            </a:r>
          </a:p>
          <a:p>
            <a:endParaRPr lang="en-GB" dirty="0"/>
          </a:p>
        </p:txBody>
      </p:sp>
    </p:spTree>
    <p:extLst>
      <p:ext uri="{BB962C8B-B14F-4D97-AF65-F5344CB8AC3E}">
        <p14:creationId xmlns:p14="http://schemas.microsoft.com/office/powerpoint/2010/main" val="555469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1014</TotalTime>
  <Words>1814</Words>
  <Application>Microsoft Office PowerPoint</Application>
  <PresentationFormat>Custom</PresentationFormat>
  <Paragraphs>112</Paragraphs>
  <Slides>17</Slides>
  <Notes>0</Notes>
  <HiddenSlides>0</HiddenSlides>
  <MMClips>1</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Deaf awareness and communication by Lana Harber</vt:lpstr>
      <vt:lpstr>My experience of BSL, Deaf Awareness and as a Carer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British two handed Fingerspelling Alphabet</vt:lpstr>
      <vt:lpstr>Rules of communication with deaf people</vt:lpstr>
      <vt:lpstr>Rules of communication with deaf people</vt:lpstr>
      <vt:lpstr>Rules of communication with deaf people</vt:lpstr>
      <vt:lpstr>Video</vt:lpstr>
      <vt:lpstr>What would you do?</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Deaf awareness and communication</dc:title>
  <dc:creator>Lana Harber</dc:creator>
  <cp:lastModifiedBy>admin, infra.tjh</cp:lastModifiedBy>
  <cp:revision>53</cp:revision>
  <cp:lastPrinted>2016-02-01T13:05:40Z</cp:lastPrinted>
  <dcterms:created xsi:type="dcterms:W3CDTF">2014-10-08T11:11:03Z</dcterms:created>
  <dcterms:modified xsi:type="dcterms:W3CDTF">2016-02-01T15:53:25Z</dcterms:modified>
</cp:coreProperties>
</file>