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4" r:id="rId4"/>
    <p:sldId id="257" r:id="rId5"/>
    <p:sldId id="275" r:id="rId6"/>
    <p:sldId id="258" r:id="rId7"/>
    <p:sldId id="265" r:id="rId8"/>
    <p:sldId id="266" r:id="rId9"/>
    <p:sldId id="267" r:id="rId10"/>
    <p:sldId id="268" r:id="rId11"/>
    <p:sldId id="269" r:id="rId12"/>
    <p:sldId id="260" r:id="rId13"/>
    <p:sldId id="273" r:id="rId14"/>
    <p:sldId id="270" r:id="rId15"/>
    <p:sldId id="261" r:id="rId16"/>
    <p:sldId id="271" r:id="rId17"/>
    <p:sldId id="262" r:id="rId18"/>
    <p:sldId id="263"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94660"/>
  </p:normalViewPr>
  <p:slideViewPr>
    <p:cSldViewPr>
      <p:cViewPr varScale="1">
        <p:scale>
          <a:sx n="104" d="100"/>
          <a:sy n="104" d="100"/>
        </p:scale>
        <p:origin x="600"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713460E-0E05-499F-8080-42F77CA575A4}" type="datetimeFigureOut">
              <a:rPr lang="en-GB" smtClean="0"/>
              <a:t>07/10/2015</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92CDA8-BBFC-4991-BB49-EE3D60525A06}"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07/10/2015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07/10/2015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07/10/2015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07/10/2015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713460E-0E05-499F-8080-42F77CA575A4}" type="datetimeFigureOut">
              <a:rPr lang="en-GB" smtClean="0"/>
              <a:t>07/10/2015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713460E-0E05-499F-8080-42F77CA575A4}" type="datetimeFigureOut">
              <a:rPr lang="en-GB" smtClean="0"/>
              <a:t>07/10/2015</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713460E-0E05-499F-8080-42F77CA575A4}" type="datetimeFigureOut">
              <a:rPr lang="en-GB" smtClean="0"/>
              <a:t>07/10/2015</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713460E-0E05-499F-8080-42F77CA575A4}" type="datetimeFigureOut">
              <a:rPr lang="en-GB" smtClean="0"/>
              <a:t>07/10/2015</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713460E-0E05-499F-8080-42F77CA575A4}" type="datetimeFigureOut">
              <a:rPr lang="en-GB" smtClean="0"/>
              <a:t>07/10/2015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713460E-0E05-499F-8080-42F77CA575A4}" type="datetimeFigureOut">
              <a:rPr lang="en-GB" smtClean="0"/>
              <a:t>07/10/2015</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92CDA8-BBFC-4991-BB49-EE3D60525A06}"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713460E-0E05-499F-8080-42F77CA575A4}" type="datetimeFigureOut">
              <a:rPr lang="en-GB" smtClean="0"/>
              <a:t>07/10/2015</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92CDA8-BBFC-4991-BB49-EE3D60525A06}"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www.youtube.com/watch?v=OBxmqdBxsS4&amp;feature=player_detailpag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City </a:t>
            </a:r>
            <a:r>
              <a:rPr lang="en-GB" smtClean="0"/>
              <a:t>and Guilds </a:t>
            </a:r>
            <a:r>
              <a:rPr lang="en-GB" dirty="0" smtClean="0"/>
              <a:t>Level 1 Award in preparing to work in Adult Social Care</a:t>
            </a:r>
            <a:endParaRPr lang="en-GB" dirty="0"/>
          </a:p>
        </p:txBody>
      </p:sp>
      <p:sp>
        <p:nvSpPr>
          <p:cNvPr id="3" name="Subtitle 2"/>
          <p:cNvSpPr>
            <a:spLocks noGrp="1"/>
          </p:cNvSpPr>
          <p:nvPr>
            <p:ph type="subTitle" idx="1"/>
          </p:nvPr>
        </p:nvSpPr>
        <p:spPr>
          <a:xfrm>
            <a:off x="683568" y="3789040"/>
            <a:ext cx="7772400" cy="1199704"/>
          </a:xfrm>
        </p:spPr>
        <p:txBody>
          <a:bodyPr>
            <a:normAutofit fontScale="92500" lnSpcReduction="20000"/>
          </a:bodyPr>
          <a:lstStyle/>
          <a:p>
            <a:r>
              <a:rPr lang="en-GB" dirty="0" smtClean="0"/>
              <a:t>Sam Dawson</a:t>
            </a:r>
          </a:p>
          <a:p>
            <a:r>
              <a:rPr lang="en-GB" dirty="0" smtClean="0"/>
              <a:t>Course Tutor</a:t>
            </a:r>
          </a:p>
          <a:p>
            <a:r>
              <a:rPr lang="en-GB" dirty="0" smtClean="0"/>
              <a:t>14/09/2015</a:t>
            </a:r>
            <a:endParaRPr lang="en-GB" dirty="0"/>
          </a:p>
        </p:txBody>
      </p:sp>
    </p:spTree>
    <p:extLst>
      <p:ext uri="{BB962C8B-B14F-4D97-AF65-F5344CB8AC3E}">
        <p14:creationId xmlns:p14="http://schemas.microsoft.com/office/powerpoint/2010/main" val="2502358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ln>
            <a:solidFill>
              <a:schemeClr val="accent1"/>
            </a:solidFill>
          </a:ln>
        </p:spPr>
        <p:txBody>
          <a:bodyPr>
            <a:normAutofit/>
          </a:bodyPr>
          <a:lstStyle/>
          <a:p>
            <a:pPr marL="566928" indent="-457200">
              <a:lnSpc>
                <a:spcPct val="90000"/>
              </a:lnSpc>
              <a:buFont typeface="Wingdings" panose="05000000000000000000" pitchFamily="2" charset="2"/>
              <a:buChar char="Ø"/>
              <a:defRPr/>
            </a:pPr>
            <a:r>
              <a:rPr lang="en-GB" altLang="en-US" dirty="0" smtClean="0"/>
              <a:t>Introduce learners to the concept of Adult Social Care.</a:t>
            </a:r>
          </a:p>
          <a:p>
            <a:pPr marL="566928" indent="-457200">
              <a:lnSpc>
                <a:spcPct val="90000"/>
              </a:lnSpc>
              <a:buFont typeface="Wingdings" panose="05000000000000000000" pitchFamily="2" charset="2"/>
              <a:buChar char="Ø"/>
              <a:defRPr/>
            </a:pPr>
            <a:r>
              <a:rPr lang="en-GB" altLang="en-US" dirty="0" smtClean="0"/>
              <a:t>Who </a:t>
            </a:r>
            <a:r>
              <a:rPr lang="en-GB" altLang="en-US" dirty="0"/>
              <a:t>would access Adult Social Care.</a:t>
            </a:r>
          </a:p>
          <a:p>
            <a:pPr marL="566928" indent="-457200">
              <a:lnSpc>
                <a:spcPct val="90000"/>
              </a:lnSpc>
              <a:buFont typeface="Wingdings" panose="05000000000000000000" pitchFamily="2" charset="2"/>
              <a:buChar char="Ø"/>
              <a:defRPr/>
            </a:pPr>
            <a:r>
              <a:rPr lang="en-GB" altLang="en-US" dirty="0"/>
              <a:t>Investigation of how individual with different support and care needs may achieve extended quality of life through enabling and empowering environments in a variety of settings.</a:t>
            </a:r>
          </a:p>
          <a:p>
            <a:pPr marL="566928" indent="-457200">
              <a:lnSpc>
                <a:spcPct val="90000"/>
              </a:lnSpc>
              <a:buFont typeface="Wingdings" panose="05000000000000000000" pitchFamily="2" charset="2"/>
              <a:buChar char="Ø"/>
              <a:defRPr/>
            </a:pPr>
            <a:r>
              <a:rPr lang="en-GB" altLang="en-US" dirty="0"/>
              <a:t>Informal carers.</a:t>
            </a:r>
          </a:p>
          <a:p>
            <a:pPr marL="566928" indent="-457200">
              <a:lnSpc>
                <a:spcPct val="90000"/>
              </a:lnSpc>
              <a:buFont typeface="Wingdings" panose="05000000000000000000" pitchFamily="2" charset="2"/>
              <a:buChar char="Ø"/>
              <a:defRPr/>
            </a:pPr>
            <a:r>
              <a:rPr lang="en-GB" altLang="en-US" dirty="0"/>
              <a:t>Roles and careers in Adult Social Care.</a:t>
            </a:r>
          </a:p>
          <a:p>
            <a:pPr marL="566928" indent="-457200">
              <a:lnSpc>
                <a:spcPct val="90000"/>
              </a:lnSpc>
              <a:buFont typeface="Wingdings" panose="05000000000000000000" pitchFamily="2" charset="2"/>
              <a:buChar char="Ø"/>
              <a:defRPr/>
            </a:pPr>
            <a:r>
              <a:rPr lang="en-GB" altLang="en-US" dirty="0"/>
              <a:t>Pathways to gain professional status.</a:t>
            </a:r>
          </a:p>
          <a:p>
            <a:endParaRPr lang="en-GB" dirty="0"/>
          </a:p>
        </p:txBody>
      </p:sp>
      <p:sp>
        <p:nvSpPr>
          <p:cNvPr id="2" name="Title 1"/>
          <p:cNvSpPr>
            <a:spLocks noGrp="1"/>
          </p:cNvSpPr>
          <p:nvPr>
            <p:ph type="title"/>
          </p:nvPr>
        </p:nvSpPr>
        <p:spPr/>
        <p:txBody>
          <a:bodyPr>
            <a:normAutofit fontScale="90000"/>
          </a:bodyPr>
          <a:lstStyle/>
          <a:p>
            <a:r>
              <a:rPr lang="en-GB" dirty="0" smtClean="0"/>
              <a:t>Unit 1 – Introduction to the </a:t>
            </a:r>
            <a:r>
              <a:rPr lang="en-GB" smtClean="0"/>
              <a:t>Adult Social Care Sector</a:t>
            </a:r>
            <a:endParaRPr lang="en-GB"/>
          </a:p>
        </p:txBody>
      </p:sp>
    </p:spTree>
    <p:extLst>
      <p:ext uri="{BB962C8B-B14F-4D97-AF65-F5344CB8AC3E}">
        <p14:creationId xmlns:p14="http://schemas.microsoft.com/office/powerpoint/2010/main" val="2391732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25696310"/>
              </p:ext>
            </p:extLst>
          </p:nvPr>
        </p:nvGraphicFramePr>
        <p:xfrm>
          <a:off x="467544" y="1196752"/>
          <a:ext cx="8229600" cy="5400040"/>
        </p:xfrm>
        <a:graphic>
          <a:graphicData uri="http://schemas.openxmlformats.org/drawingml/2006/table">
            <a:tbl>
              <a:tblPr firstRow="1" bandRow="1">
                <a:tableStyleId>{5C22544A-7EE6-4342-B048-85BDC9FD1C3A}</a:tableStyleId>
              </a:tblPr>
              <a:tblGrid>
                <a:gridCol w="874440"/>
                <a:gridCol w="3240360"/>
                <a:gridCol w="792088"/>
                <a:gridCol w="3322712"/>
              </a:tblGrid>
              <a:tr h="370840">
                <a:tc gridSpan="2">
                  <a:txBody>
                    <a:bodyPr/>
                    <a:lstStyle/>
                    <a:p>
                      <a:r>
                        <a:rPr lang="en-GB" dirty="0" smtClean="0"/>
                        <a:t>Learning outcomes</a:t>
                      </a:r>
                      <a:endParaRPr lang="en-GB" dirty="0"/>
                    </a:p>
                  </a:txBody>
                  <a:tcPr/>
                </a:tc>
                <a:tc hMerge="1">
                  <a:txBody>
                    <a:bodyPr/>
                    <a:lstStyle/>
                    <a:p>
                      <a:endParaRPr lang="en-GB" dirty="0"/>
                    </a:p>
                  </a:txBody>
                  <a:tcPr/>
                </a:tc>
                <a:tc gridSpan="2">
                  <a:txBody>
                    <a:bodyPr/>
                    <a:lstStyle/>
                    <a:p>
                      <a:r>
                        <a:rPr lang="en-GB" dirty="0" smtClean="0"/>
                        <a:t>Assessment criteria</a:t>
                      </a:r>
                      <a:endParaRPr lang="en-GB" dirty="0"/>
                    </a:p>
                  </a:txBody>
                  <a:tcPr/>
                </a:tc>
                <a:tc hMerge="1">
                  <a:txBody>
                    <a:bodyPr/>
                    <a:lstStyle/>
                    <a:p>
                      <a:endParaRPr lang="en-GB" dirty="0"/>
                    </a:p>
                  </a:txBody>
                  <a:tcPr/>
                </a:tc>
              </a:tr>
              <a:tr h="370840">
                <a:tc>
                  <a:txBody>
                    <a:bodyPr/>
                    <a:lstStyle/>
                    <a:p>
                      <a:r>
                        <a:rPr lang="en-GB" sz="1600" b="1" dirty="0" smtClean="0"/>
                        <a:t>1</a:t>
                      </a:r>
                      <a:endParaRPr lang="en-GB" sz="1600" b="1" dirty="0"/>
                    </a:p>
                  </a:txBody>
                  <a:tcPr/>
                </a:tc>
                <a:tc>
                  <a:txBody>
                    <a:bodyPr/>
                    <a:lstStyle/>
                    <a:p>
                      <a:r>
                        <a:rPr lang="en-GB" sz="1600" dirty="0" smtClean="0"/>
                        <a:t>Know about types of Social Care support available to adults</a:t>
                      </a:r>
                      <a:endParaRPr lang="en-GB" sz="1600" dirty="0"/>
                    </a:p>
                  </a:txBody>
                  <a:tcPr/>
                </a:tc>
                <a:tc>
                  <a:txBody>
                    <a:bodyPr/>
                    <a:lstStyle/>
                    <a:p>
                      <a:r>
                        <a:rPr lang="en-GB" sz="1600" b="1" dirty="0" smtClean="0"/>
                        <a:t>1.1</a:t>
                      </a:r>
                      <a:endParaRPr lang="en-GB" sz="1600" b="1" dirty="0"/>
                    </a:p>
                  </a:txBody>
                  <a:tcPr/>
                </a:tc>
                <a:tc>
                  <a:txBody>
                    <a:bodyPr/>
                    <a:lstStyle/>
                    <a:p>
                      <a:r>
                        <a:rPr lang="en-GB" sz="1600" dirty="0" smtClean="0"/>
                        <a:t>Define Adult Social Care</a:t>
                      </a:r>
                      <a:endParaRPr lang="en-GB" sz="1600" dirty="0"/>
                    </a:p>
                  </a:txBody>
                  <a:tcPr/>
                </a:tc>
              </a:tr>
              <a:tr h="370840">
                <a:tc>
                  <a:txBody>
                    <a:bodyPr/>
                    <a:lstStyle/>
                    <a:p>
                      <a:endParaRPr lang="en-GB" sz="1600"/>
                    </a:p>
                  </a:txBody>
                  <a:tcPr/>
                </a:tc>
                <a:tc>
                  <a:txBody>
                    <a:bodyPr/>
                    <a:lstStyle/>
                    <a:p>
                      <a:endParaRPr lang="en-GB" sz="1600" dirty="0"/>
                    </a:p>
                  </a:txBody>
                  <a:tcPr/>
                </a:tc>
                <a:tc>
                  <a:txBody>
                    <a:bodyPr/>
                    <a:lstStyle/>
                    <a:p>
                      <a:r>
                        <a:rPr lang="en-GB" sz="1600" b="1" dirty="0" smtClean="0"/>
                        <a:t>1.2</a:t>
                      </a:r>
                      <a:endParaRPr lang="en-GB" sz="1600" b="1" dirty="0"/>
                    </a:p>
                  </a:txBody>
                  <a:tcPr/>
                </a:tc>
                <a:tc>
                  <a:txBody>
                    <a:bodyPr/>
                    <a:lstStyle/>
                    <a:p>
                      <a:r>
                        <a:rPr lang="en-GB" sz="1600" dirty="0" smtClean="0"/>
                        <a:t>Outline</a:t>
                      </a:r>
                      <a:r>
                        <a:rPr lang="en-GB" sz="1600" baseline="0" dirty="0" smtClean="0"/>
                        <a:t> the different type of adult Social Care support and their purpose.</a:t>
                      </a:r>
                      <a:endParaRPr lang="en-GB" sz="1600" dirty="0"/>
                    </a:p>
                  </a:txBody>
                  <a:tcPr/>
                </a:tc>
              </a:tr>
              <a:tr h="370840">
                <a:tc>
                  <a:txBody>
                    <a:bodyPr/>
                    <a:lstStyle/>
                    <a:p>
                      <a:endParaRPr lang="en-GB" sz="1600"/>
                    </a:p>
                  </a:txBody>
                  <a:tcPr/>
                </a:tc>
                <a:tc>
                  <a:txBody>
                    <a:bodyPr/>
                    <a:lstStyle/>
                    <a:p>
                      <a:endParaRPr lang="en-GB" sz="1600" dirty="0"/>
                    </a:p>
                  </a:txBody>
                  <a:tcPr/>
                </a:tc>
                <a:tc>
                  <a:txBody>
                    <a:bodyPr/>
                    <a:lstStyle/>
                    <a:p>
                      <a:r>
                        <a:rPr lang="en-GB" sz="1600" b="1" dirty="0" smtClean="0"/>
                        <a:t>1.3</a:t>
                      </a:r>
                      <a:endParaRPr lang="en-GB" sz="1600" b="1" dirty="0"/>
                    </a:p>
                  </a:txBody>
                  <a:tcPr/>
                </a:tc>
                <a:tc>
                  <a:txBody>
                    <a:bodyPr/>
                    <a:lstStyle/>
                    <a:p>
                      <a:r>
                        <a:rPr lang="en-GB" sz="1600" dirty="0" smtClean="0"/>
                        <a:t>Give examples who would access</a:t>
                      </a:r>
                      <a:r>
                        <a:rPr lang="en-GB" sz="1600" baseline="0" dirty="0" smtClean="0"/>
                        <a:t> different types of Adult Social Care support</a:t>
                      </a:r>
                      <a:endParaRPr lang="en-GB" sz="1600" dirty="0"/>
                    </a:p>
                  </a:txBody>
                  <a:tcPr/>
                </a:tc>
              </a:tr>
              <a:tr h="370840">
                <a:tc>
                  <a:txBody>
                    <a:bodyPr/>
                    <a:lstStyle/>
                    <a:p>
                      <a:endParaRPr lang="en-GB" sz="1600"/>
                    </a:p>
                  </a:txBody>
                  <a:tcPr/>
                </a:tc>
                <a:tc>
                  <a:txBody>
                    <a:bodyPr/>
                    <a:lstStyle/>
                    <a:p>
                      <a:endParaRPr lang="en-GB" sz="1600"/>
                    </a:p>
                  </a:txBody>
                  <a:tcPr/>
                </a:tc>
                <a:tc>
                  <a:txBody>
                    <a:bodyPr/>
                    <a:lstStyle/>
                    <a:p>
                      <a:r>
                        <a:rPr lang="en-GB" sz="1600" b="1" dirty="0" smtClean="0"/>
                        <a:t>1.4</a:t>
                      </a:r>
                      <a:endParaRPr lang="en-GB" sz="1600" b="1" dirty="0"/>
                    </a:p>
                  </a:txBody>
                  <a:tcPr/>
                </a:tc>
                <a:tc>
                  <a:txBody>
                    <a:bodyPr/>
                    <a:lstStyle/>
                    <a:p>
                      <a:r>
                        <a:rPr lang="en-GB" sz="1600" dirty="0" smtClean="0"/>
                        <a:t>Outline how informal care contributes to Adult Social Care</a:t>
                      </a:r>
                      <a:endParaRPr lang="en-GB" sz="1600" dirty="0"/>
                    </a:p>
                  </a:txBody>
                  <a:tcPr/>
                </a:tc>
              </a:tr>
              <a:tr h="370840">
                <a:tc>
                  <a:txBody>
                    <a:bodyPr/>
                    <a:lstStyle/>
                    <a:p>
                      <a:r>
                        <a:rPr lang="en-GB" sz="1600" b="1" dirty="0" smtClean="0"/>
                        <a:t>2</a:t>
                      </a:r>
                      <a:endParaRPr lang="en-GB" sz="1600" b="1" dirty="0"/>
                    </a:p>
                  </a:txBody>
                  <a:tcPr/>
                </a:tc>
                <a:tc>
                  <a:txBody>
                    <a:bodyPr/>
                    <a:lstStyle/>
                    <a:p>
                      <a:r>
                        <a:rPr lang="en-GB" sz="1600" dirty="0" smtClean="0"/>
                        <a:t>Know</a:t>
                      </a:r>
                      <a:r>
                        <a:rPr lang="en-GB" sz="1600" baseline="0" dirty="0" smtClean="0"/>
                        <a:t> the range of jobs available in Adult Social Care</a:t>
                      </a:r>
                      <a:endParaRPr lang="en-GB" sz="1600" dirty="0"/>
                    </a:p>
                  </a:txBody>
                  <a:tcPr/>
                </a:tc>
                <a:tc>
                  <a:txBody>
                    <a:bodyPr/>
                    <a:lstStyle/>
                    <a:p>
                      <a:r>
                        <a:rPr lang="en-GB" sz="1600" b="1" dirty="0" smtClean="0"/>
                        <a:t>2.1</a:t>
                      </a:r>
                      <a:endParaRPr lang="en-GB" sz="1600" b="1" dirty="0"/>
                    </a:p>
                  </a:txBody>
                  <a:tcPr/>
                </a:tc>
                <a:tc>
                  <a:txBody>
                    <a:bodyPr/>
                    <a:lstStyle/>
                    <a:p>
                      <a:r>
                        <a:rPr lang="en-GB" sz="1600" dirty="0" smtClean="0"/>
                        <a:t>Identify a range of jobs available in Adult Social Care.</a:t>
                      </a:r>
                      <a:endParaRPr lang="en-GB" sz="1600" dirty="0"/>
                    </a:p>
                  </a:txBody>
                  <a:tcPr/>
                </a:tc>
              </a:tr>
              <a:tr h="370840">
                <a:tc>
                  <a:txBody>
                    <a:bodyPr/>
                    <a:lstStyle/>
                    <a:p>
                      <a:endParaRPr lang="en-GB" sz="1600"/>
                    </a:p>
                  </a:txBody>
                  <a:tcPr/>
                </a:tc>
                <a:tc>
                  <a:txBody>
                    <a:bodyPr/>
                    <a:lstStyle/>
                    <a:p>
                      <a:endParaRPr lang="en-GB" sz="1600"/>
                    </a:p>
                  </a:txBody>
                  <a:tcPr/>
                </a:tc>
                <a:tc>
                  <a:txBody>
                    <a:bodyPr/>
                    <a:lstStyle/>
                    <a:p>
                      <a:r>
                        <a:rPr lang="en-GB" sz="1600" b="1" dirty="0" smtClean="0"/>
                        <a:t>2.2</a:t>
                      </a:r>
                      <a:endParaRPr lang="en-GB" sz="1600" b="1" dirty="0"/>
                    </a:p>
                  </a:txBody>
                  <a:tcPr/>
                </a:tc>
                <a:tc>
                  <a:txBody>
                    <a:bodyPr/>
                    <a:lstStyle/>
                    <a:p>
                      <a:r>
                        <a:rPr lang="en-GB" sz="1600" dirty="0" smtClean="0"/>
                        <a:t>Outline settings where Adult Social Care support is provided</a:t>
                      </a:r>
                      <a:endParaRPr lang="en-GB" sz="1600" dirty="0"/>
                    </a:p>
                  </a:txBody>
                  <a:tcPr/>
                </a:tc>
              </a:tr>
              <a:tr h="370840">
                <a:tc>
                  <a:txBody>
                    <a:bodyPr/>
                    <a:lstStyle/>
                    <a:p>
                      <a:endParaRPr lang="en-GB" sz="1600" dirty="0"/>
                    </a:p>
                  </a:txBody>
                  <a:tcPr/>
                </a:tc>
                <a:tc>
                  <a:txBody>
                    <a:bodyPr/>
                    <a:lstStyle/>
                    <a:p>
                      <a:endParaRPr lang="en-GB" sz="1600"/>
                    </a:p>
                  </a:txBody>
                  <a:tcPr/>
                </a:tc>
                <a:tc>
                  <a:txBody>
                    <a:bodyPr/>
                    <a:lstStyle/>
                    <a:p>
                      <a:r>
                        <a:rPr lang="en-GB" sz="1600" b="1" dirty="0" smtClean="0"/>
                        <a:t>2.3</a:t>
                      </a:r>
                      <a:endParaRPr lang="en-GB" sz="1600" b="1" dirty="0"/>
                    </a:p>
                  </a:txBody>
                  <a:tcPr/>
                </a:tc>
                <a:tc>
                  <a:txBody>
                    <a:bodyPr/>
                    <a:lstStyle/>
                    <a:p>
                      <a:r>
                        <a:rPr lang="en-GB" sz="1600" dirty="0" smtClean="0"/>
                        <a:t>Outline a range of ways</a:t>
                      </a:r>
                      <a:r>
                        <a:rPr lang="en-GB" sz="1600" baseline="0" dirty="0" smtClean="0"/>
                        <a:t> to develop a role or career in Adult Social Care</a:t>
                      </a:r>
                      <a:endParaRPr lang="en-GB" sz="1600" dirty="0"/>
                    </a:p>
                  </a:txBody>
                  <a:tcPr/>
                </a:tc>
              </a:tr>
            </a:tbl>
          </a:graphicData>
        </a:graphic>
      </p:graphicFrame>
      <p:sp>
        <p:nvSpPr>
          <p:cNvPr id="2" name="Title 1"/>
          <p:cNvSpPr>
            <a:spLocks noGrp="1"/>
          </p:cNvSpPr>
          <p:nvPr>
            <p:ph type="title"/>
          </p:nvPr>
        </p:nvSpPr>
        <p:spPr/>
        <p:txBody>
          <a:bodyPr/>
          <a:lstStyle/>
          <a:p>
            <a:r>
              <a:rPr lang="en-GB" dirty="0" smtClean="0"/>
              <a:t>Learning outcomes of Unit 1</a:t>
            </a:r>
            <a:endParaRPr lang="en-GB" dirty="0"/>
          </a:p>
        </p:txBody>
      </p:sp>
    </p:spTree>
    <p:extLst>
      <p:ext uri="{BB962C8B-B14F-4D97-AF65-F5344CB8AC3E}">
        <p14:creationId xmlns:p14="http://schemas.microsoft.com/office/powerpoint/2010/main" val="2264640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Font typeface="Georgia" pitchFamily="18" charset="0"/>
              <a:buNone/>
              <a:defRPr/>
            </a:pPr>
            <a:r>
              <a:rPr lang="en-GB" altLang="en-US" dirty="0"/>
              <a:t>“All interventions provided or funded by statutory and/or independent agencies which support adults in their daily lives and provide services which they are unable to provide for themselves, or which it is not possible for family members to provide without additional support”</a:t>
            </a:r>
          </a:p>
          <a:p>
            <a:pPr marL="0" indent="0" algn="ctr">
              <a:buFont typeface="Georgia" pitchFamily="18" charset="0"/>
              <a:buNone/>
              <a:defRPr/>
            </a:pPr>
            <a:endParaRPr lang="en-GB" altLang="en-US" dirty="0"/>
          </a:p>
          <a:p>
            <a:pPr marL="0" indent="0" algn="r">
              <a:buFont typeface="Georgia" pitchFamily="18" charset="0"/>
              <a:buNone/>
              <a:defRPr/>
            </a:pPr>
            <a:r>
              <a:rPr lang="en-GB" altLang="en-US" dirty="0"/>
              <a:t>(SCIE 2005)</a:t>
            </a:r>
          </a:p>
          <a:p>
            <a:endParaRPr lang="en-GB" dirty="0"/>
          </a:p>
        </p:txBody>
      </p:sp>
      <p:sp>
        <p:nvSpPr>
          <p:cNvPr id="2" name="Title 1"/>
          <p:cNvSpPr>
            <a:spLocks noGrp="1"/>
          </p:cNvSpPr>
          <p:nvPr>
            <p:ph type="title"/>
          </p:nvPr>
        </p:nvSpPr>
        <p:spPr/>
        <p:txBody>
          <a:bodyPr/>
          <a:lstStyle/>
          <a:p>
            <a:r>
              <a:rPr lang="en-GB" dirty="0" smtClean="0"/>
              <a:t>Defining Adult Social Care</a:t>
            </a:r>
            <a:endParaRPr lang="en-GB" dirty="0"/>
          </a:p>
        </p:txBody>
      </p:sp>
    </p:spTree>
    <p:extLst>
      <p:ext uri="{BB962C8B-B14F-4D97-AF65-F5344CB8AC3E}">
        <p14:creationId xmlns:p14="http://schemas.microsoft.com/office/powerpoint/2010/main" val="4035320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GB" dirty="0" smtClean="0"/>
          </a:p>
          <a:p>
            <a:pPr marL="0" indent="0" algn="ctr">
              <a:buNone/>
            </a:pPr>
            <a:endParaRPr lang="en-GB" dirty="0"/>
          </a:p>
          <a:p>
            <a:pPr marL="0" indent="0" algn="ctr">
              <a:buNone/>
            </a:pPr>
            <a:r>
              <a:rPr lang="en-GB" dirty="0" smtClean="0"/>
              <a:t>How would you define Social care?</a:t>
            </a:r>
          </a:p>
          <a:p>
            <a:pPr marL="0" indent="0" algn="ctr">
              <a:buNone/>
            </a:pPr>
            <a:endParaRPr lang="en-GB" dirty="0"/>
          </a:p>
          <a:p>
            <a:pPr marL="0" indent="0" algn="ctr">
              <a:buNone/>
            </a:pPr>
            <a:r>
              <a:rPr lang="en-GB" dirty="0" smtClean="0"/>
              <a:t>Why do we have an Adult Social Care?</a:t>
            </a:r>
            <a:endParaRPr lang="en-GB" dirty="0"/>
          </a:p>
        </p:txBody>
      </p:sp>
      <p:sp>
        <p:nvSpPr>
          <p:cNvPr id="2" name="Title 1"/>
          <p:cNvSpPr>
            <a:spLocks noGrp="1"/>
          </p:cNvSpPr>
          <p:nvPr>
            <p:ph type="title"/>
          </p:nvPr>
        </p:nvSpPr>
        <p:spPr/>
        <p:txBody>
          <a:bodyPr/>
          <a:lstStyle/>
          <a:p>
            <a:r>
              <a:rPr lang="en-GB" dirty="0" smtClean="0"/>
              <a:t>Activity</a:t>
            </a:r>
            <a:endParaRPr lang="en-GB" dirty="0"/>
          </a:p>
        </p:txBody>
      </p:sp>
    </p:spTree>
    <p:extLst>
      <p:ext uri="{BB962C8B-B14F-4D97-AF65-F5344CB8AC3E}">
        <p14:creationId xmlns:p14="http://schemas.microsoft.com/office/powerpoint/2010/main" val="2700426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smtClean="0"/>
              <a:t>Providing care and/or support for individuals to achieve the quality of life they choose.</a:t>
            </a:r>
          </a:p>
          <a:p>
            <a:r>
              <a:rPr lang="en-GB" dirty="0" smtClean="0"/>
              <a:t>Providing practical support with personal and daily living tasks.</a:t>
            </a:r>
          </a:p>
          <a:p>
            <a:r>
              <a:rPr lang="en-GB" dirty="0" smtClean="0"/>
              <a:t>Emotional support.</a:t>
            </a:r>
          </a:p>
          <a:p>
            <a:r>
              <a:rPr lang="en-GB" dirty="0" smtClean="0"/>
              <a:t>Working in partnership with individuals.</a:t>
            </a:r>
          </a:p>
          <a:p>
            <a:r>
              <a:rPr lang="en-GB" dirty="0" smtClean="0"/>
              <a:t>Enabling and empowering.</a:t>
            </a:r>
          </a:p>
          <a:p>
            <a:r>
              <a:rPr lang="en-GB" dirty="0" smtClean="0"/>
              <a:t>Safe and supportive environments.</a:t>
            </a:r>
          </a:p>
          <a:p>
            <a:r>
              <a:rPr lang="en-GB" dirty="0" smtClean="0"/>
              <a:t>Meeting diverse needs.</a:t>
            </a:r>
          </a:p>
          <a:p>
            <a:r>
              <a:rPr lang="en-GB" dirty="0" smtClean="0"/>
              <a:t>Meeting needs and rights of individuals.</a:t>
            </a:r>
            <a:endParaRPr lang="en-GB" dirty="0"/>
          </a:p>
        </p:txBody>
      </p:sp>
      <p:sp>
        <p:nvSpPr>
          <p:cNvPr id="2" name="Title 1"/>
          <p:cNvSpPr>
            <a:spLocks noGrp="1"/>
          </p:cNvSpPr>
          <p:nvPr>
            <p:ph type="title"/>
          </p:nvPr>
        </p:nvSpPr>
        <p:spPr/>
        <p:txBody>
          <a:bodyPr/>
          <a:lstStyle/>
          <a:p>
            <a:r>
              <a:rPr lang="en-GB" dirty="0" smtClean="0"/>
              <a:t>Defining Adult Social Care</a:t>
            </a:r>
            <a:endParaRPr lang="en-GB" dirty="0"/>
          </a:p>
        </p:txBody>
      </p:sp>
    </p:spTree>
    <p:extLst>
      <p:ext uri="{BB962C8B-B14F-4D97-AF65-F5344CB8AC3E}">
        <p14:creationId xmlns:p14="http://schemas.microsoft.com/office/powerpoint/2010/main" val="3926737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060848"/>
            <a:ext cx="8229600" cy="4525963"/>
          </a:xfrm>
        </p:spPr>
        <p:txBody>
          <a:bodyPr/>
          <a:lstStyle/>
          <a:p>
            <a:pPr>
              <a:lnSpc>
                <a:spcPct val="150000"/>
              </a:lnSpc>
            </a:pPr>
            <a:r>
              <a:rPr lang="en-GB" dirty="0" smtClean="0"/>
              <a:t>Day services.</a:t>
            </a:r>
          </a:p>
          <a:p>
            <a:pPr>
              <a:lnSpc>
                <a:spcPct val="150000"/>
              </a:lnSpc>
            </a:pPr>
            <a:r>
              <a:rPr lang="en-GB" dirty="0" smtClean="0"/>
              <a:t>Residential and respite support.</a:t>
            </a:r>
          </a:p>
          <a:p>
            <a:pPr>
              <a:lnSpc>
                <a:spcPct val="150000"/>
              </a:lnSpc>
            </a:pPr>
            <a:r>
              <a:rPr lang="en-GB" dirty="0" smtClean="0"/>
              <a:t>Domiciliary support (Community).</a:t>
            </a:r>
          </a:p>
          <a:p>
            <a:pPr>
              <a:lnSpc>
                <a:spcPct val="150000"/>
              </a:lnSpc>
            </a:pPr>
            <a:r>
              <a:rPr lang="en-GB" dirty="0" smtClean="0"/>
              <a:t>Support purchased using personal budgets.</a:t>
            </a:r>
          </a:p>
          <a:p>
            <a:pPr>
              <a:lnSpc>
                <a:spcPct val="150000"/>
              </a:lnSpc>
            </a:pPr>
            <a:r>
              <a:rPr lang="en-GB" dirty="0" smtClean="0"/>
              <a:t>Personal Assistants.</a:t>
            </a:r>
            <a:endParaRPr lang="en-GB" dirty="0"/>
          </a:p>
        </p:txBody>
      </p:sp>
      <p:sp>
        <p:nvSpPr>
          <p:cNvPr id="2" name="Title 1"/>
          <p:cNvSpPr>
            <a:spLocks noGrp="1"/>
          </p:cNvSpPr>
          <p:nvPr>
            <p:ph type="title"/>
          </p:nvPr>
        </p:nvSpPr>
        <p:spPr/>
        <p:txBody>
          <a:bodyPr>
            <a:normAutofit fontScale="90000"/>
          </a:bodyPr>
          <a:lstStyle/>
          <a:p>
            <a:r>
              <a:rPr lang="en-GB" dirty="0" smtClean="0"/>
              <a:t>Different types of Adult Social Care support and their purpose</a:t>
            </a:r>
            <a:endParaRPr lang="en-GB" dirty="0"/>
          </a:p>
        </p:txBody>
      </p:sp>
    </p:spTree>
    <p:extLst>
      <p:ext uri="{BB962C8B-B14F-4D97-AF65-F5344CB8AC3E}">
        <p14:creationId xmlns:p14="http://schemas.microsoft.com/office/powerpoint/2010/main" val="1688781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Female age 79</a:t>
            </a:r>
          </a:p>
          <a:p>
            <a:r>
              <a:rPr lang="en-GB" dirty="0" smtClean="0"/>
              <a:t>Diagnosis of dementia.</a:t>
            </a:r>
          </a:p>
          <a:p>
            <a:r>
              <a:rPr lang="en-GB" dirty="0" smtClean="0"/>
              <a:t>Husband has made a referral as he is concerned she is not managing her personal care.  He is struggling to care for her and meet her needs.</a:t>
            </a:r>
          </a:p>
          <a:p>
            <a:endParaRPr lang="en-GB" dirty="0"/>
          </a:p>
          <a:p>
            <a:pPr marL="0" indent="0" algn="ctr">
              <a:buNone/>
            </a:pPr>
            <a:r>
              <a:rPr lang="en-GB" dirty="0" smtClean="0">
                <a:solidFill>
                  <a:srgbClr val="FF0000"/>
                </a:solidFill>
              </a:rPr>
              <a:t>What services do you think may help this couple?</a:t>
            </a:r>
            <a:endParaRPr lang="en-GB" dirty="0">
              <a:solidFill>
                <a:srgbClr val="FF0000"/>
              </a:solidFill>
            </a:endParaRPr>
          </a:p>
        </p:txBody>
      </p:sp>
      <p:sp>
        <p:nvSpPr>
          <p:cNvPr id="2" name="Title 1"/>
          <p:cNvSpPr>
            <a:spLocks noGrp="1"/>
          </p:cNvSpPr>
          <p:nvPr>
            <p:ph type="title"/>
          </p:nvPr>
        </p:nvSpPr>
        <p:spPr/>
        <p:txBody>
          <a:bodyPr/>
          <a:lstStyle/>
          <a:p>
            <a:r>
              <a:rPr lang="en-GB" dirty="0" smtClean="0"/>
              <a:t>Case Study</a:t>
            </a:r>
            <a:endParaRPr lang="en-GB" dirty="0"/>
          </a:p>
        </p:txBody>
      </p:sp>
    </p:spTree>
    <p:extLst>
      <p:ext uri="{BB962C8B-B14F-4D97-AF65-F5344CB8AC3E}">
        <p14:creationId xmlns:p14="http://schemas.microsoft.com/office/powerpoint/2010/main" val="4218745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988840"/>
            <a:ext cx="8229600" cy="4525963"/>
          </a:xfrm>
        </p:spPr>
        <p:txBody>
          <a:bodyPr/>
          <a:lstStyle/>
          <a:p>
            <a:r>
              <a:rPr lang="en-GB" dirty="0" smtClean="0"/>
              <a:t>Older people.</a:t>
            </a:r>
          </a:p>
          <a:p>
            <a:r>
              <a:rPr lang="en-GB" dirty="0" smtClean="0"/>
              <a:t>Individuals with physical disabilities.</a:t>
            </a:r>
          </a:p>
          <a:p>
            <a:r>
              <a:rPr lang="en-GB" dirty="0" smtClean="0"/>
              <a:t>Dual diagnosis and complex needs.</a:t>
            </a:r>
          </a:p>
          <a:p>
            <a:r>
              <a:rPr lang="en-GB" dirty="0" smtClean="0"/>
              <a:t>Learning disabilities.</a:t>
            </a:r>
          </a:p>
          <a:p>
            <a:r>
              <a:rPr lang="en-GB" dirty="0" smtClean="0"/>
              <a:t>Individuals with mental health needs.</a:t>
            </a:r>
          </a:p>
          <a:p>
            <a:r>
              <a:rPr lang="en-GB" dirty="0" smtClean="0"/>
              <a:t>Various conditions and health problems.</a:t>
            </a:r>
            <a:endParaRPr lang="en-GB" dirty="0"/>
          </a:p>
        </p:txBody>
      </p:sp>
      <p:sp>
        <p:nvSpPr>
          <p:cNvPr id="2" name="Title 1"/>
          <p:cNvSpPr>
            <a:spLocks noGrp="1"/>
          </p:cNvSpPr>
          <p:nvPr>
            <p:ph type="title"/>
          </p:nvPr>
        </p:nvSpPr>
        <p:spPr/>
        <p:txBody>
          <a:bodyPr>
            <a:normAutofit fontScale="90000"/>
          </a:bodyPr>
          <a:lstStyle/>
          <a:p>
            <a:r>
              <a:rPr lang="en-GB" dirty="0" smtClean="0"/>
              <a:t>Different types of adults who would access Adult Social Care</a:t>
            </a:r>
            <a:endParaRPr lang="en-GB" dirty="0"/>
          </a:p>
        </p:txBody>
      </p:sp>
    </p:spTree>
    <p:extLst>
      <p:ext uri="{BB962C8B-B14F-4D97-AF65-F5344CB8AC3E}">
        <p14:creationId xmlns:p14="http://schemas.microsoft.com/office/powerpoint/2010/main" val="7834734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altLang="en-US" dirty="0" smtClean="0">
              <a:hlinkClick r:id="rId2"/>
            </a:endParaRPr>
          </a:p>
          <a:p>
            <a:pPr marL="0" indent="0">
              <a:buNone/>
            </a:pPr>
            <a:endParaRPr lang="en-US" altLang="en-US" dirty="0">
              <a:hlinkClick r:id="rId2"/>
            </a:endParaRPr>
          </a:p>
          <a:p>
            <a:pPr marL="0" indent="0">
              <a:buNone/>
            </a:pPr>
            <a:endParaRPr lang="en-US" altLang="en-US" dirty="0" smtClean="0">
              <a:hlinkClick r:id="rId2"/>
            </a:endParaRPr>
          </a:p>
          <a:p>
            <a:pPr marL="0" indent="0">
              <a:buNone/>
            </a:pPr>
            <a:r>
              <a:rPr lang="en-US" altLang="en-US" dirty="0" smtClean="0">
                <a:hlinkClick r:id="rId2"/>
              </a:rPr>
              <a:t>http</a:t>
            </a:r>
            <a:r>
              <a:rPr lang="en-US" altLang="en-US" dirty="0">
                <a:hlinkClick r:id="rId2"/>
              </a:rPr>
              <a:t>://</a:t>
            </a:r>
            <a:r>
              <a:rPr lang="en-US" altLang="en-US" dirty="0" smtClean="0">
                <a:hlinkClick r:id="rId2"/>
              </a:rPr>
              <a:t>www.youtube.com/watch?v=OBxmqdBxsS4&amp;feature=player_detailpage</a:t>
            </a:r>
            <a:endParaRPr lang="en-US" altLang="en-US" dirty="0" smtClean="0"/>
          </a:p>
          <a:p>
            <a:pPr marL="0" indent="0">
              <a:buNone/>
            </a:pPr>
            <a:endParaRPr lang="en-US" altLang="en-US" dirty="0"/>
          </a:p>
          <a:p>
            <a:pPr marL="0" indent="0">
              <a:buNone/>
            </a:pPr>
            <a:endParaRPr lang="en-US" altLang="en-US" dirty="0" smtClean="0"/>
          </a:p>
          <a:p>
            <a:pPr marL="0" indent="0" algn="ctr">
              <a:buNone/>
            </a:pPr>
            <a:r>
              <a:rPr lang="en-US" altLang="en-US" dirty="0" smtClean="0"/>
              <a:t>Job descriptions</a:t>
            </a:r>
            <a:endParaRPr lang="en-US" altLang="en-US" dirty="0"/>
          </a:p>
          <a:p>
            <a:pPr marL="0" indent="0">
              <a:buNone/>
            </a:pPr>
            <a:endParaRPr lang="en-GB" dirty="0"/>
          </a:p>
        </p:txBody>
      </p:sp>
      <p:sp>
        <p:nvSpPr>
          <p:cNvPr id="2" name="Title 1"/>
          <p:cNvSpPr>
            <a:spLocks noGrp="1"/>
          </p:cNvSpPr>
          <p:nvPr>
            <p:ph type="title"/>
          </p:nvPr>
        </p:nvSpPr>
        <p:spPr/>
        <p:txBody>
          <a:bodyPr>
            <a:normAutofit fontScale="90000"/>
          </a:bodyPr>
          <a:lstStyle/>
          <a:p>
            <a:r>
              <a:rPr lang="en-GB" dirty="0" smtClean="0"/>
              <a:t>Range of jobs available in Adult Social Care</a:t>
            </a:r>
            <a:endParaRPr lang="en-GB" dirty="0"/>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1035" y="836712"/>
            <a:ext cx="22860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4558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GB" dirty="0" smtClean="0"/>
              <a:t>Residential care and support workers.</a:t>
            </a:r>
          </a:p>
          <a:p>
            <a:r>
              <a:rPr lang="en-GB" dirty="0" smtClean="0"/>
              <a:t>Day centre officers.</a:t>
            </a:r>
          </a:p>
          <a:p>
            <a:r>
              <a:rPr lang="en-GB" dirty="0" smtClean="0"/>
              <a:t>Community care worker.</a:t>
            </a:r>
          </a:p>
          <a:p>
            <a:r>
              <a:rPr lang="en-GB" dirty="0" smtClean="0"/>
              <a:t>Personal assistant.</a:t>
            </a:r>
          </a:p>
          <a:p>
            <a:r>
              <a:rPr lang="en-GB" dirty="0" smtClean="0"/>
              <a:t>Occupational Therapist.</a:t>
            </a:r>
          </a:p>
          <a:p>
            <a:r>
              <a:rPr lang="en-GB" dirty="0" smtClean="0"/>
              <a:t>Clerical support.</a:t>
            </a:r>
          </a:p>
          <a:p>
            <a:r>
              <a:rPr lang="en-GB" dirty="0" smtClean="0"/>
              <a:t>Care Manager.</a:t>
            </a:r>
          </a:p>
          <a:p>
            <a:r>
              <a:rPr lang="en-GB" dirty="0" smtClean="0"/>
              <a:t>Team Managers.</a:t>
            </a:r>
          </a:p>
          <a:p>
            <a:r>
              <a:rPr lang="en-GB" dirty="0" smtClean="0"/>
              <a:t>Social Worker.</a:t>
            </a:r>
          </a:p>
          <a:p>
            <a:r>
              <a:rPr lang="en-GB" dirty="0" smtClean="0"/>
              <a:t>Substance Misuse worker.</a:t>
            </a:r>
          </a:p>
          <a:p>
            <a:r>
              <a:rPr lang="en-GB" dirty="0" smtClean="0"/>
              <a:t>Mental Health Outreach worker.</a:t>
            </a:r>
          </a:p>
          <a:p>
            <a:r>
              <a:rPr lang="en-GB" dirty="0" smtClean="0"/>
              <a:t>Self directed support worker</a:t>
            </a:r>
            <a:endParaRPr lang="en-GB" dirty="0"/>
          </a:p>
        </p:txBody>
      </p:sp>
      <p:sp>
        <p:nvSpPr>
          <p:cNvPr id="2" name="Title 1"/>
          <p:cNvSpPr>
            <a:spLocks noGrp="1"/>
          </p:cNvSpPr>
          <p:nvPr>
            <p:ph type="title"/>
          </p:nvPr>
        </p:nvSpPr>
        <p:spPr/>
        <p:txBody>
          <a:bodyPr>
            <a:normAutofit fontScale="90000"/>
          </a:bodyPr>
          <a:lstStyle/>
          <a:p>
            <a:r>
              <a:rPr lang="en-GB" dirty="0"/>
              <a:t>Range of jobs available in Adult Social Care</a:t>
            </a:r>
          </a:p>
        </p:txBody>
      </p:sp>
    </p:spTree>
    <p:extLst>
      <p:ext uri="{BB962C8B-B14F-4D97-AF65-F5344CB8AC3E}">
        <p14:creationId xmlns:p14="http://schemas.microsoft.com/office/powerpoint/2010/main" val="2321046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772816"/>
            <a:ext cx="8229600" cy="4525963"/>
          </a:xfrm>
        </p:spPr>
        <p:txBody>
          <a:bodyPr/>
          <a:lstStyle/>
          <a:p>
            <a:pPr>
              <a:lnSpc>
                <a:spcPct val="150000"/>
              </a:lnSpc>
            </a:pPr>
            <a:r>
              <a:rPr lang="en-GB" dirty="0" smtClean="0"/>
              <a:t>Orientation of Gillingham Adult Education Centre.</a:t>
            </a:r>
          </a:p>
          <a:p>
            <a:pPr>
              <a:lnSpc>
                <a:spcPct val="150000"/>
              </a:lnSpc>
            </a:pPr>
            <a:r>
              <a:rPr lang="en-GB" dirty="0" smtClean="0"/>
              <a:t>Toilets.</a:t>
            </a:r>
          </a:p>
          <a:p>
            <a:pPr>
              <a:lnSpc>
                <a:spcPct val="150000"/>
              </a:lnSpc>
            </a:pPr>
            <a:r>
              <a:rPr lang="en-GB" dirty="0" smtClean="0"/>
              <a:t>Fire Alarms.</a:t>
            </a:r>
          </a:p>
          <a:p>
            <a:pPr>
              <a:lnSpc>
                <a:spcPct val="150000"/>
              </a:lnSpc>
            </a:pPr>
            <a:r>
              <a:rPr lang="en-GB" dirty="0" smtClean="0"/>
              <a:t>Mobile phones</a:t>
            </a:r>
            <a:endParaRPr lang="en-GB" dirty="0"/>
          </a:p>
        </p:txBody>
      </p:sp>
      <p:sp>
        <p:nvSpPr>
          <p:cNvPr id="2" name="Title 1"/>
          <p:cNvSpPr>
            <a:spLocks noGrp="1"/>
          </p:cNvSpPr>
          <p:nvPr>
            <p:ph type="title"/>
          </p:nvPr>
        </p:nvSpPr>
        <p:spPr/>
        <p:txBody>
          <a:bodyPr/>
          <a:lstStyle/>
          <a:p>
            <a:r>
              <a:rPr lang="en-GB" dirty="0" smtClean="0"/>
              <a:t>Health and safety</a:t>
            </a:r>
            <a:endParaRPr lang="en-GB" dirty="0"/>
          </a:p>
        </p:txBody>
      </p:sp>
    </p:spTree>
    <p:extLst>
      <p:ext uri="{BB962C8B-B14F-4D97-AF65-F5344CB8AC3E}">
        <p14:creationId xmlns:p14="http://schemas.microsoft.com/office/powerpoint/2010/main" val="3380481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To get to know each other better.</a:t>
            </a:r>
          </a:p>
          <a:p>
            <a:r>
              <a:rPr lang="en-GB" dirty="0" smtClean="0"/>
              <a:t>Set ground rules for the course.</a:t>
            </a:r>
          </a:p>
          <a:p>
            <a:r>
              <a:rPr lang="en-GB" dirty="0" smtClean="0"/>
              <a:t>Overview of the course.</a:t>
            </a:r>
          </a:p>
          <a:p>
            <a:r>
              <a:rPr lang="en-GB" dirty="0" smtClean="0"/>
              <a:t>Start Unit 1.</a:t>
            </a:r>
          </a:p>
          <a:p>
            <a:r>
              <a:rPr lang="en-GB" dirty="0" smtClean="0"/>
              <a:t>Defining Adult Social Care.</a:t>
            </a:r>
          </a:p>
          <a:p>
            <a:r>
              <a:rPr lang="en-GB" dirty="0" smtClean="0"/>
              <a:t>Different types of Adult Social Care.</a:t>
            </a:r>
          </a:p>
          <a:p>
            <a:r>
              <a:rPr lang="en-GB" dirty="0" smtClean="0"/>
              <a:t>Different types of adults who use Social Care.</a:t>
            </a:r>
          </a:p>
          <a:p>
            <a:r>
              <a:rPr lang="en-GB" dirty="0" smtClean="0"/>
              <a:t>Range of jobs available in Adult Social Care.</a:t>
            </a:r>
          </a:p>
          <a:p>
            <a:endParaRPr lang="en-GB" dirty="0" smtClean="0"/>
          </a:p>
          <a:p>
            <a:endParaRPr lang="en-GB" dirty="0"/>
          </a:p>
        </p:txBody>
      </p:sp>
      <p:sp>
        <p:nvSpPr>
          <p:cNvPr id="2" name="Title 1"/>
          <p:cNvSpPr>
            <a:spLocks noGrp="1"/>
          </p:cNvSpPr>
          <p:nvPr>
            <p:ph type="title"/>
          </p:nvPr>
        </p:nvSpPr>
        <p:spPr/>
        <p:txBody>
          <a:bodyPr/>
          <a:lstStyle/>
          <a:p>
            <a:r>
              <a:rPr lang="en-GB" dirty="0" smtClean="0"/>
              <a:t>Aims of the lesson</a:t>
            </a:r>
            <a:endParaRPr lang="en-GB" dirty="0"/>
          </a:p>
        </p:txBody>
      </p:sp>
    </p:spTree>
    <p:extLst>
      <p:ext uri="{BB962C8B-B14F-4D97-AF65-F5344CB8AC3E}">
        <p14:creationId xmlns:p14="http://schemas.microsoft.com/office/powerpoint/2010/main" val="428463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132856"/>
            <a:ext cx="8229600" cy="4525963"/>
          </a:xfrm>
        </p:spPr>
        <p:txBody>
          <a:bodyPr/>
          <a:lstStyle/>
          <a:p>
            <a:pPr>
              <a:lnSpc>
                <a:spcPct val="150000"/>
              </a:lnSpc>
            </a:pPr>
            <a:r>
              <a:rPr lang="en-GB" dirty="0" smtClean="0"/>
              <a:t>In pairs.</a:t>
            </a:r>
          </a:p>
          <a:p>
            <a:pPr>
              <a:lnSpc>
                <a:spcPct val="150000"/>
              </a:lnSpc>
            </a:pPr>
            <a:r>
              <a:rPr lang="en-GB" dirty="0" smtClean="0"/>
              <a:t>Who you are.</a:t>
            </a:r>
          </a:p>
          <a:p>
            <a:pPr>
              <a:lnSpc>
                <a:spcPct val="150000"/>
              </a:lnSpc>
            </a:pPr>
            <a:r>
              <a:rPr lang="en-GB" dirty="0" smtClean="0"/>
              <a:t>Share something about yourselves to the group.</a:t>
            </a:r>
            <a:endParaRPr lang="en-GB" dirty="0"/>
          </a:p>
        </p:txBody>
      </p:sp>
      <p:sp>
        <p:nvSpPr>
          <p:cNvPr id="2" name="Title 1"/>
          <p:cNvSpPr>
            <a:spLocks noGrp="1"/>
          </p:cNvSpPr>
          <p:nvPr>
            <p:ph type="title"/>
          </p:nvPr>
        </p:nvSpPr>
        <p:spPr/>
        <p:txBody>
          <a:bodyPr/>
          <a:lstStyle/>
          <a:p>
            <a:r>
              <a:rPr lang="en-GB" dirty="0" smtClean="0"/>
              <a:t>Introductions</a:t>
            </a:r>
            <a:endParaRPr lang="en-GB" dirty="0"/>
          </a:p>
        </p:txBody>
      </p:sp>
    </p:spTree>
    <p:extLst>
      <p:ext uri="{BB962C8B-B14F-4D97-AF65-F5344CB8AC3E}">
        <p14:creationId xmlns:p14="http://schemas.microsoft.com/office/powerpoint/2010/main" val="3333075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defRPr/>
            </a:pPr>
            <a:r>
              <a:rPr lang="en-GB" altLang="en-US" sz="2400" dirty="0"/>
              <a:t>I have worked in Adult Social Care for </a:t>
            </a:r>
            <a:r>
              <a:rPr lang="en-GB" altLang="en-US" sz="2400" dirty="0" smtClean="0"/>
              <a:t>26 </a:t>
            </a:r>
            <a:r>
              <a:rPr lang="en-GB" altLang="en-US" sz="2400" dirty="0"/>
              <a:t>years.</a:t>
            </a:r>
          </a:p>
          <a:p>
            <a:pPr>
              <a:defRPr/>
            </a:pPr>
            <a:r>
              <a:rPr lang="en-GB" altLang="en-US" sz="2400" dirty="0"/>
              <a:t>Started in a residential home for the elderly.</a:t>
            </a:r>
          </a:p>
          <a:p>
            <a:pPr>
              <a:defRPr/>
            </a:pPr>
            <a:r>
              <a:rPr lang="en-GB" altLang="en-US" sz="2400" dirty="0"/>
              <a:t>Became an Occupational Therapy Assistant.</a:t>
            </a:r>
          </a:p>
          <a:p>
            <a:pPr>
              <a:defRPr/>
            </a:pPr>
            <a:r>
              <a:rPr lang="en-GB" altLang="en-US" sz="2400" dirty="0"/>
              <a:t>Trained through Adult Social Care to become an Occupational Therapist.</a:t>
            </a:r>
          </a:p>
          <a:p>
            <a:pPr>
              <a:defRPr/>
            </a:pPr>
            <a:r>
              <a:rPr lang="en-GB" altLang="en-US" sz="2400" dirty="0"/>
              <a:t>Now Senior Practitioner Manager in an Adult Intake Team (prevention and enablement).</a:t>
            </a:r>
          </a:p>
          <a:p>
            <a:pPr>
              <a:defRPr/>
            </a:pPr>
            <a:r>
              <a:rPr lang="en-GB" altLang="en-US" sz="2400" dirty="0"/>
              <a:t>Completed MSc Advanced Occupational Therapy.</a:t>
            </a:r>
          </a:p>
          <a:p>
            <a:pPr>
              <a:defRPr/>
            </a:pPr>
            <a:r>
              <a:rPr lang="en-GB" altLang="en-US" sz="2400" dirty="0"/>
              <a:t>Completed MSc Post Graduate certificate in Practice Development and Innovation</a:t>
            </a:r>
          </a:p>
          <a:p>
            <a:pPr>
              <a:defRPr/>
            </a:pPr>
            <a:r>
              <a:rPr lang="en-GB" altLang="en-US" sz="2400" dirty="0"/>
              <a:t>Advanced Manual Handling Practitioner.</a:t>
            </a:r>
          </a:p>
          <a:p>
            <a:pPr>
              <a:defRPr/>
            </a:pPr>
            <a:r>
              <a:rPr lang="en-GB" altLang="en-US" sz="2400" dirty="0"/>
              <a:t>There are lots of career opportunities in this sector.</a:t>
            </a:r>
          </a:p>
          <a:p>
            <a:endParaRPr lang="en-GB" dirty="0"/>
          </a:p>
        </p:txBody>
      </p:sp>
      <p:sp>
        <p:nvSpPr>
          <p:cNvPr id="3" name="Title 2"/>
          <p:cNvSpPr>
            <a:spLocks noGrp="1"/>
          </p:cNvSpPr>
          <p:nvPr>
            <p:ph type="title"/>
          </p:nvPr>
        </p:nvSpPr>
        <p:spPr/>
        <p:txBody>
          <a:bodyPr/>
          <a:lstStyle/>
          <a:p>
            <a:r>
              <a:rPr lang="en-GB" dirty="0" smtClean="0"/>
              <a:t>Who I am</a:t>
            </a:r>
            <a:endParaRPr lang="en-GB" dirty="0"/>
          </a:p>
        </p:txBody>
      </p:sp>
    </p:spTree>
    <p:extLst>
      <p:ext uri="{BB962C8B-B14F-4D97-AF65-F5344CB8AC3E}">
        <p14:creationId xmlns:p14="http://schemas.microsoft.com/office/powerpoint/2010/main" val="3372169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40768"/>
            <a:ext cx="8229600" cy="4525963"/>
          </a:xfrm>
        </p:spPr>
        <p:txBody>
          <a:bodyPr>
            <a:normAutofit/>
          </a:bodyPr>
          <a:lstStyle/>
          <a:p>
            <a:pPr marL="0" indent="0" algn="ctr">
              <a:buNone/>
            </a:pPr>
            <a:endParaRPr lang="en-GB" sz="4400" dirty="0" smtClean="0"/>
          </a:p>
          <a:p>
            <a:pPr marL="0" indent="0" algn="ctr">
              <a:buNone/>
            </a:pPr>
            <a:endParaRPr lang="en-GB" sz="4400" dirty="0"/>
          </a:p>
          <a:p>
            <a:pPr marL="0" indent="0" algn="ctr">
              <a:buNone/>
            </a:pPr>
            <a:r>
              <a:rPr lang="en-GB" sz="4400" dirty="0" smtClean="0"/>
              <a:t>Learners to set ground rules in collaboration with tutor</a:t>
            </a:r>
          </a:p>
          <a:p>
            <a:pPr marL="0" indent="0" algn="ctr">
              <a:buNone/>
            </a:pPr>
            <a:r>
              <a:rPr lang="en-GB" sz="4400" dirty="0" smtClean="0"/>
              <a:t>VARK</a:t>
            </a:r>
          </a:p>
          <a:p>
            <a:pPr marL="0" indent="0" algn="ctr">
              <a:buNone/>
            </a:pPr>
            <a:r>
              <a:rPr lang="en-GB" sz="4400" smtClean="0"/>
              <a:t>Vark-learn.com </a:t>
            </a:r>
            <a:endParaRPr lang="en-GB" sz="4400" dirty="0"/>
          </a:p>
        </p:txBody>
      </p:sp>
      <p:sp>
        <p:nvSpPr>
          <p:cNvPr id="2" name="Title 1"/>
          <p:cNvSpPr>
            <a:spLocks noGrp="1"/>
          </p:cNvSpPr>
          <p:nvPr>
            <p:ph type="title"/>
          </p:nvPr>
        </p:nvSpPr>
        <p:spPr/>
        <p:txBody>
          <a:bodyPr/>
          <a:lstStyle/>
          <a:p>
            <a:r>
              <a:rPr lang="en-GB" dirty="0" smtClean="0"/>
              <a:t>Ground rules</a:t>
            </a:r>
            <a:endParaRPr lang="en-GB" dirty="0"/>
          </a:p>
        </p:txBody>
      </p:sp>
    </p:spTree>
    <p:extLst>
      <p:ext uri="{BB962C8B-B14F-4D97-AF65-F5344CB8AC3E}">
        <p14:creationId xmlns:p14="http://schemas.microsoft.com/office/powerpoint/2010/main" val="2418933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BTEC qualifications make the link between theoretical learning and the world of work.</a:t>
            </a:r>
          </a:p>
          <a:p>
            <a:r>
              <a:rPr lang="en-GB" dirty="0" smtClean="0"/>
              <a:t>To develop learners basic knowledge of the Adult Social Care Sector.</a:t>
            </a:r>
          </a:p>
          <a:p>
            <a:r>
              <a:rPr lang="en-GB" dirty="0" smtClean="0"/>
              <a:t>Aimed at learners who wish to explore job roles in Adult Social Care before finding work in the sector.</a:t>
            </a:r>
          </a:p>
          <a:p>
            <a:r>
              <a:rPr lang="en-GB" dirty="0" smtClean="0"/>
              <a:t>Learners can apply their own knowledge, skills and enthusiasm to the subject</a:t>
            </a:r>
            <a:endParaRPr lang="en-GB" dirty="0"/>
          </a:p>
        </p:txBody>
      </p:sp>
      <p:sp>
        <p:nvSpPr>
          <p:cNvPr id="2" name="Title 1"/>
          <p:cNvSpPr>
            <a:spLocks noGrp="1"/>
          </p:cNvSpPr>
          <p:nvPr>
            <p:ph type="title"/>
          </p:nvPr>
        </p:nvSpPr>
        <p:spPr/>
        <p:txBody>
          <a:bodyPr/>
          <a:lstStyle/>
          <a:p>
            <a:r>
              <a:rPr lang="en-GB" dirty="0" smtClean="0"/>
              <a:t>Overall aim of the award</a:t>
            </a:r>
            <a:endParaRPr lang="en-GB" dirty="0"/>
          </a:p>
        </p:txBody>
      </p:sp>
    </p:spTree>
    <p:extLst>
      <p:ext uri="{BB962C8B-B14F-4D97-AF65-F5344CB8AC3E}">
        <p14:creationId xmlns:p14="http://schemas.microsoft.com/office/powerpoint/2010/main" val="2568832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Engage in learning that is relevant which will provide opportunities to develop a range of skills and techniques, personal skills and attributes essential for successful performance in working life.</a:t>
            </a:r>
          </a:p>
          <a:p>
            <a:r>
              <a:rPr lang="en-GB" dirty="0" smtClean="0"/>
              <a:t>Explore job roles.</a:t>
            </a:r>
          </a:p>
          <a:p>
            <a:r>
              <a:rPr lang="en-GB" dirty="0" err="1" smtClean="0"/>
              <a:t>Accheive</a:t>
            </a:r>
            <a:r>
              <a:rPr lang="en-GB" dirty="0" smtClean="0"/>
              <a:t> a nationally recognised award.</a:t>
            </a:r>
          </a:p>
          <a:p>
            <a:r>
              <a:rPr lang="en-GB" dirty="0" smtClean="0"/>
              <a:t>Progress to employment.</a:t>
            </a:r>
          </a:p>
          <a:p>
            <a:r>
              <a:rPr lang="en-GB" dirty="0" smtClean="0"/>
              <a:t>Progress to other related qualifications</a:t>
            </a:r>
            <a:endParaRPr lang="en-GB" dirty="0"/>
          </a:p>
        </p:txBody>
      </p:sp>
      <p:sp>
        <p:nvSpPr>
          <p:cNvPr id="2" name="Title 1"/>
          <p:cNvSpPr>
            <a:spLocks noGrp="1"/>
          </p:cNvSpPr>
          <p:nvPr>
            <p:ph type="title"/>
          </p:nvPr>
        </p:nvSpPr>
        <p:spPr/>
        <p:txBody>
          <a:bodyPr/>
          <a:lstStyle/>
          <a:p>
            <a:r>
              <a:rPr lang="en-GB" dirty="0" smtClean="0"/>
              <a:t>Key features of the award</a:t>
            </a:r>
            <a:endParaRPr lang="en-GB" dirty="0"/>
          </a:p>
        </p:txBody>
      </p:sp>
    </p:spTree>
    <p:extLst>
      <p:ext uri="{BB962C8B-B14F-4D97-AF65-F5344CB8AC3E}">
        <p14:creationId xmlns:p14="http://schemas.microsoft.com/office/powerpoint/2010/main" val="3037289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28686968"/>
              </p:ext>
            </p:extLst>
          </p:nvPr>
        </p:nvGraphicFramePr>
        <p:xfrm>
          <a:off x="457200" y="1481138"/>
          <a:ext cx="8229600" cy="3576320"/>
        </p:xfrm>
        <a:graphic>
          <a:graphicData uri="http://schemas.openxmlformats.org/drawingml/2006/table">
            <a:tbl>
              <a:tblPr firstRow="1" bandRow="1">
                <a:tableStyleId>{5C22544A-7EE6-4342-B048-85BDC9FD1C3A}</a:tableStyleId>
              </a:tblPr>
              <a:tblGrid>
                <a:gridCol w="1162472"/>
                <a:gridCol w="4680520"/>
                <a:gridCol w="1296144"/>
                <a:gridCol w="1090464"/>
              </a:tblGrid>
              <a:tr h="370840">
                <a:tc>
                  <a:txBody>
                    <a:bodyPr/>
                    <a:lstStyle/>
                    <a:p>
                      <a:pPr algn="ctr"/>
                      <a:r>
                        <a:rPr lang="en-GB" dirty="0" smtClean="0"/>
                        <a:t>Unit</a:t>
                      </a:r>
                      <a:endParaRPr lang="en-GB" dirty="0"/>
                    </a:p>
                  </a:txBody>
                  <a:tcPr/>
                </a:tc>
                <a:tc>
                  <a:txBody>
                    <a:bodyPr/>
                    <a:lstStyle/>
                    <a:p>
                      <a:pPr algn="ctr"/>
                      <a:r>
                        <a:rPr lang="en-GB" dirty="0" smtClean="0"/>
                        <a:t>Mandatory</a:t>
                      </a:r>
                      <a:r>
                        <a:rPr lang="en-GB" baseline="0" dirty="0" smtClean="0"/>
                        <a:t> Unit</a:t>
                      </a:r>
                      <a:endParaRPr lang="en-GB" dirty="0"/>
                    </a:p>
                  </a:txBody>
                  <a:tcPr/>
                </a:tc>
                <a:tc>
                  <a:txBody>
                    <a:bodyPr/>
                    <a:lstStyle/>
                    <a:p>
                      <a:pPr algn="ctr"/>
                      <a:r>
                        <a:rPr lang="en-GB" dirty="0" smtClean="0"/>
                        <a:t>Credit</a:t>
                      </a:r>
                      <a:endParaRPr lang="en-GB" dirty="0"/>
                    </a:p>
                  </a:txBody>
                  <a:tcPr/>
                </a:tc>
                <a:tc>
                  <a:txBody>
                    <a:bodyPr/>
                    <a:lstStyle/>
                    <a:p>
                      <a:pPr algn="ctr"/>
                      <a:r>
                        <a:rPr lang="en-GB" dirty="0" smtClean="0"/>
                        <a:t>Level</a:t>
                      </a:r>
                      <a:endParaRPr lang="en-GB" dirty="0"/>
                    </a:p>
                  </a:txBody>
                  <a:tcPr/>
                </a:tc>
              </a:tr>
              <a:tr h="370840">
                <a:tc>
                  <a:txBody>
                    <a:bodyPr/>
                    <a:lstStyle/>
                    <a:p>
                      <a:pPr algn="ctr"/>
                      <a:r>
                        <a:rPr lang="en-GB" b="1" dirty="0" smtClean="0"/>
                        <a:t>1</a:t>
                      </a:r>
                      <a:endParaRPr lang="en-GB"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0" u="none" strike="noStrike" cap="none" normalizeH="0" baseline="0" dirty="0" smtClean="0">
                          <a:ln>
                            <a:noFill/>
                          </a:ln>
                          <a:solidFill>
                            <a:schemeClr val="tx1"/>
                          </a:solidFill>
                          <a:effectLst/>
                          <a:latin typeface="Times New Roman" charset="0"/>
                        </a:rPr>
                        <a:t>Introduction to the Adult Social Care Sector.</a:t>
                      </a:r>
                    </a:p>
                  </a:txBody>
                  <a:tcPr/>
                </a:tc>
                <a:tc>
                  <a:txBody>
                    <a:bodyPr/>
                    <a:lstStyle/>
                    <a:p>
                      <a:pPr algn="ctr"/>
                      <a:r>
                        <a:rPr lang="en-GB" b="1" dirty="0" smtClean="0"/>
                        <a:t>1</a:t>
                      </a:r>
                      <a:endParaRPr lang="en-GB" b="1" dirty="0"/>
                    </a:p>
                  </a:txBody>
                  <a:tcPr/>
                </a:tc>
                <a:tc>
                  <a:txBody>
                    <a:bodyPr/>
                    <a:lstStyle/>
                    <a:p>
                      <a:pPr algn="ctr"/>
                      <a:r>
                        <a:rPr lang="en-GB" b="1" dirty="0" smtClean="0"/>
                        <a:t>1</a:t>
                      </a:r>
                      <a:endParaRPr lang="en-GB" b="1" dirty="0"/>
                    </a:p>
                  </a:txBody>
                  <a:tcPr/>
                </a:tc>
              </a:tr>
              <a:tr h="370840">
                <a:tc>
                  <a:txBody>
                    <a:bodyPr/>
                    <a:lstStyle/>
                    <a:p>
                      <a:pPr algn="ctr"/>
                      <a:r>
                        <a:rPr lang="en-GB" b="1" dirty="0" smtClean="0"/>
                        <a:t>2</a:t>
                      </a:r>
                      <a:endParaRPr lang="en-GB"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0" u="none" strike="noStrike" cap="none" normalizeH="0" baseline="0" dirty="0" smtClean="0">
                          <a:ln>
                            <a:noFill/>
                          </a:ln>
                          <a:solidFill>
                            <a:schemeClr val="tx1"/>
                          </a:solidFill>
                          <a:effectLst/>
                          <a:latin typeface="Times New Roman" charset="0"/>
                        </a:rPr>
                        <a:t>Introduction to the values and principles of Adult Social Care.</a:t>
                      </a:r>
                    </a:p>
                  </a:txBody>
                  <a:tcPr/>
                </a:tc>
                <a:tc>
                  <a:txBody>
                    <a:bodyPr/>
                    <a:lstStyle/>
                    <a:p>
                      <a:pPr algn="ctr"/>
                      <a:r>
                        <a:rPr lang="en-GB" b="1" dirty="0" smtClean="0"/>
                        <a:t>1</a:t>
                      </a:r>
                      <a:endParaRPr lang="en-GB" b="1" dirty="0"/>
                    </a:p>
                  </a:txBody>
                  <a:tcPr/>
                </a:tc>
                <a:tc>
                  <a:txBody>
                    <a:bodyPr/>
                    <a:lstStyle/>
                    <a:p>
                      <a:pPr algn="ctr"/>
                      <a:r>
                        <a:rPr lang="en-GB" b="1" dirty="0" smtClean="0"/>
                        <a:t>1</a:t>
                      </a:r>
                      <a:endParaRPr lang="en-GB" b="1" dirty="0"/>
                    </a:p>
                  </a:txBody>
                  <a:tcPr/>
                </a:tc>
              </a:tr>
              <a:tr h="370840">
                <a:tc>
                  <a:txBody>
                    <a:bodyPr/>
                    <a:lstStyle/>
                    <a:p>
                      <a:pPr algn="ctr"/>
                      <a:r>
                        <a:rPr lang="en-GB" b="1" dirty="0" smtClean="0"/>
                        <a:t>3</a:t>
                      </a:r>
                      <a:endParaRPr lang="en-GB"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0" u="none" strike="noStrike" cap="none" normalizeH="0" baseline="0" dirty="0" smtClean="0">
                          <a:ln>
                            <a:noFill/>
                          </a:ln>
                          <a:solidFill>
                            <a:schemeClr val="tx1"/>
                          </a:solidFill>
                          <a:effectLst/>
                          <a:latin typeface="Times New Roman" charset="0"/>
                        </a:rPr>
                        <a:t>Awareness of the skills and attitudes needed to work in Adult Social Care</a:t>
                      </a:r>
                    </a:p>
                  </a:txBody>
                  <a:tcPr/>
                </a:tc>
                <a:tc>
                  <a:txBody>
                    <a:bodyPr/>
                    <a:lstStyle/>
                    <a:p>
                      <a:pPr algn="ctr"/>
                      <a:r>
                        <a:rPr lang="en-GB" b="1" dirty="0" smtClean="0"/>
                        <a:t>1</a:t>
                      </a:r>
                      <a:endParaRPr lang="en-GB" b="1" dirty="0"/>
                    </a:p>
                  </a:txBody>
                  <a:tcPr/>
                </a:tc>
                <a:tc>
                  <a:txBody>
                    <a:bodyPr/>
                    <a:lstStyle/>
                    <a:p>
                      <a:pPr algn="ctr"/>
                      <a:r>
                        <a:rPr lang="en-GB" b="1" dirty="0" smtClean="0"/>
                        <a:t>1</a:t>
                      </a:r>
                      <a:endParaRPr lang="en-GB" b="1" dirty="0"/>
                    </a:p>
                  </a:txBody>
                  <a:tcPr/>
                </a:tc>
              </a:tr>
              <a:tr h="370840">
                <a:tc>
                  <a:txBody>
                    <a:bodyPr/>
                    <a:lstStyle/>
                    <a:p>
                      <a:pPr algn="ctr"/>
                      <a:r>
                        <a:rPr lang="en-GB" b="1" dirty="0" smtClean="0"/>
                        <a:t>4</a:t>
                      </a:r>
                      <a:endParaRPr lang="en-GB"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0" u="none" strike="noStrike" cap="none" normalizeH="0" baseline="0" dirty="0" smtClean="0">
                          <a:ln>
                            <a:noFill/>
                          </a:ln>
                          <a:solidFill>
                            <a:schemeClr val="tx1"/>
                          </a:solidFill>
                          <a:effectLst/>
                          <a:latin typeface="Times New Roman" charset="0"/>
                        </a:rPr>
                        <a:t>Awareness of communication in Adult Social Care.</a:t>
                      </a:r>
                    </a:p>
                  </a:txBody>
                  <a:tcPr/>
                </a:tc>
                <a:tc>
                  <a:txBody>
                    <a:bodyPr/>
                    <a:lstStyle/>
                    <a:p>
                      <a:pPr algn="ctr"/>
                      <a:r>
                        <a:rPr lang="en-GB" b="1" dirty="0" smtClean="0"/>
                        <a:t>2</a:t>
                      </a:r>
                      <a:endParaRPr lang="en-GB" b="1" dirty="0"/>
                    </a:p>
                  </a:txBody>
                  <a:tcPr/>
                </a:tc>
                <a:tc>
                  <a:txBody>
                    <a:bodyPr/>
                    <a:lstStyle/>
                    <a:p>
                      <a:pPr algn="ctr"/>
                      <a:r>
                        <a:rPr lang="en-GB" b="1" dirty="0" smtClean="0"/>
                        <a:t>1</a:t>
                      </a:r>
                      <a:endParaRPr lang="en-GB" b="1" dirty="0"/>
                    </a:p>
                  </a:txBody>
                  <a:tcPr/>
                </a:tc>
              </a:tr>
              <a:tr h="370840">
                <a:tc>
                  <a:txBody>
                    <a:bodyPr/>
                    <a:lstStyle/>
                    <a:p>
                      <a:pPr algn="ctr"/>
                      <a:r>
                        <a:rPr lang="en-GB" b="1" dirty="0" smtClean="0"/>
                        <a:t>5</a:t>
                      </a:r>
                      <a:endParaRPr lang="en-GB"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0" u="none" strike="noStrike" cap="none" normalizeH="0" baseline="0" dirty="0" smtClean="0">
                          <a:ln>
                            <a:noFill/>
                          </a:ln>
                          <a:solidFill>
                            <a:schemeClr val="tx1"/>
                          </a:solidFill>
                          <a:effectLst/>
                          <a:latin typeface="Times New Roman" charset="0"/>
                        </a:rPr>
                        <a:t>Awareness of the roles and responsibilities of the Adult Social Care Worker.</a:t>
                      </a:r>
                    </a:p>
                    <a:p>
                      <a:endParaRPr lang="en-GB" dirty="0"/>
                    </a:p>
                  </a:txBody>
                  <a:tcPr/>
                </a:tc>
                <a:tc>
                  <a:txBody>
                    <a:bodyPr/>
                    <a:lstStyle/>
                    <a:p>
                      <a:pPr algn="ctr"/>
                      <a:r>
                        <a:rPr lang="en-GB" b="1" dirty="0" smtClean="0"/>
                        <a:t>1</a:t>
                      </a:r>
                      <a:endParaRPr lang="en-GB" b="1" dirty="0"/>
                    </a:p>
                  </a:txBody>
                  <a:tcPr/>
                </a:tc>
                <a:tc>
                  <a:txBody>
                    <a:bodyPr/>
                    <a:lstStyle/>
                    <a:p>
                      <a:pPr algn="ctr"/>
                      <a:r>
                        <a:rPr lang="en-GB" b="1" dirty="0" smtClean="0"/>
                        <a:t>1</a:t>
                      </a:r>
                      <a:endParaRPr lang="en-GB" b="1" dirty="0"/>
                    </a:p>
                  </a:txBody>
                  <a:tcPr/>
                </a:tc>
              </a:tr>
            </a:tbl>
          </a:graphicData>
        </a:graphic>
      </p:graphicFrame>
      <p:sp>
        <p:nvSpPr>
          <p:cNvPr id="2" name="Title 1"/>
          <p:cNvSpPr>
            <a:spLocks noGrp="1"/>
          </p:cNvSpPr>
          <p:nvPr>
            <p:ph type="title"/>
          </p:nvPr>
        </p:nvSpPr>
        <p:spPr/>
        <p:txBody>
          <a:bodyPr>
            <a:normAutofit fontScale="90000"/>
          </a:bodyPr>
          <a:lstStyle/>
          <a:p>
            <a:r>
              <a:rPr lang="en-GB" altLang="en-US" dirty="0"/>
              <a:t>Level 1 award for preparing to work in Adult Social Care</a:t>
            </a:r>
            <a:endParaRPr lang="en-GB" dirty="0"/>
          </a:p>
        </p:txBody>
      </p:sp>
    </p:spTree>
    <p:extLst>
      <p:ext uri="{BB962C8B-B14F-4D97-AF65-F5344CB8AC3E}">
        <p14:creationId xmlns:p14="http://schemas.microsoft.com/office/powerpoint/2010/main" val="35986565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268</TotalTime>
  <Words>906</Words>
  <Application>Microsoft Office PowerPoint</Application>
  <PresentationFormat>On-screen Show (4:3)</PresentationFormat>
  <Paragraphs>161</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Georgia</vt:lpstr>
      <vt:lpstr>Lucida Sans Unicode</vt:lpstr>
      <vt:lpstr>Times New Roman</vt:lpstr>
      <vt:lpstr>Verdana</vt:lpstr>
      <vt:lpstr>Wingdings</vt:lpstr>
      <vt:lpstr>Wingdings 2</vt:lpstr>
      <vt:lpstr>Wingdings 3</vt:lpstr>
      <vt:lpstr>Concourse</vt:lpstr>
      <vt:lpstr>City and Guilds Level 1 Award in preparing to work in Adult Social Care</vt:lpstr>
      <vt:lpstr>Health and safety</vt:lpstr>
      <vt:lpstr>Aims of the lesson</vt:lpstr>
      <vt:lpstr>Introductions</vt:lpstr>
      <vt:lpstr>Who I am</vt:lpstr>
      <vt:lpstr>Ground rules</vt:lpstr>
      <vt:lpstr>Overall aim of the award</vt:lpstr>
      <vt:lpstr>Key features of the award</vt:lpstr>
      <vt:lpstr>Level 1 award for preparing to work in Adult Social Care</vt:lpstr>
      <vt:lpstr>Unit 1 – Introduction to the Adult Social Care Sector</vt:lpstr>
      <vt:lpstr>Learning outcomes of Unit 1</vt:lpstr>
      <vt:lpstr>Defining Adult Social Care</vt:lpstr>
      <vt:lpstr>Activity</vt:lpstr>
      <vt:lpstr>Defining Adult Social Care</vt:lpstr>
      <vt:lpstr>Different types of Adult Social Care support and their purpose</vt:lpstr>
      <vt:lpstr>Case Study</vt:lpstr>
      <vt:lpstr>Different types of adults who would access Adult Social Care</vt:lpstr>
      <vt:lpstr>Range of jobs available in Adult Social Care</vt:lpstr>
      <vt:lpstr>Range of jobs available in Adult Social Care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BTEC Level 1 Award in preparing to work in Adult Social Care</dc:title>
  <dc:creator>Sam Dawson</dc:creator>
  <cp:lastModifiedBy>Sam Dawson</cp:lastModifiedBy>
  <cp:revision>17</cp:revision>
  <dcterms:created xsi:type="dcterms:W3CDTF">2014-04-19T08:45:16Z</dcterms:created>
  <dcterms:modified xsi:type="dcterms:W3CDTF">2015-10-07T21:11:39Z</dcterms:modified>
</cp:coreProperties>
</file>