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2" r:id="rId4"/>
    <p:sldId id="258" r:id="rId5"/>
    <p:sldId id="259" r:id="rId6"/>
    <p:sldId id="264" r:id="rId7"/>
    <p:sldId id="260" r:id="rId8"/>
    <p:sldId id="261" r:id="rId9"/>
    <p:sldId id="262" r:id="rId10"/>
    <p:sldId id="271" r:id="rId11"/>
    <p:sldId id="266" r:id="rId12"/>
    <p:sldId id="269" r:id="rId13"/>
    <p:sldId id="265" r:id="rId14"/>
    <p:sldId id="267" r:id="rId15"/>
    <p:sldId id="268" r:id="rId16"/>
    <p:sldId id="270"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3" d="100"/>
          <a:sy n="83" d="100"/>
        </p:scale>
        <p:origin x="-199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pieChart>
        <c:varyColors val="1"/>
        <c:ser>
          <c:idx val="0"/>
          <c:order val="0"/>
          <c:explosion val="25"/>
          <c:dLbls>
            <c:txPr>
              <a:bodyPr/>
              <a:lstStyle/>
              <a:p>
                <a:pPr>
                  <a:defRPr sz="2000" baseline="0"/>
                </a:pPr>
                <a:endParaRPr lang="en-US"/>
              </a:p>
            </c:txPr>
            <c:showLegendKey val="0"/>
            <c:showVal val="1"/>
            <c:showCatName val="0"/>
            <c:showSerName val="0"/>
            <c:showPercent val="0"/>
            <c:showBubbleSize val="0"/>
            <c:showLeaderLines val="1"/>
          </c:dLbls>
          <c:cat>
            <c:strRef>
              <c:f>Sheet1!$D$2:$D$4</c:f>
              <c:strCache>
                <c:ptCount val="3"/>
                <c:pt idx="0">
                  <c:v>Carers providing 1-19 hours of support a week - 15001</c:v>
                </c:pt>
                <c:pt idx="1">
                  <c:v>Carers providing 20-49 hours of support a week - 3348</c:v>
                </c:pt>
                <c:pt idx="2">
                  <c:v>Carers providing 50 hours or more support a week - 6684</c:v>
                </c:pt>
              </c:strCache>
            </c:strRef>
          </c:cat>
          <c:val>
            <c:numRef>
              <c:f>Sheet1!$E$2:$E$4</c:f>
              <c:numCache>
                <c:formatCode>General</c:formatCode>
                <c:ptCount val="3"/>
                <c:pt idx="0">
                  <c:v>15001</c:v>
                </c:pt>
                <c:pt idx="1">
                  <c:v>3348</c:v>
                </c:pt>
                <c:pt idx="2">
                  <c:v>6684</c:v>
                </c:pt>
              </c:numCache>
            </c:numRef>
          </c:val>
        </c:ser>
        <c:dLbls>
          <c:showLegendKey val="0"/>
          <c:showVal val="0"/>
          <c:showCatName val="0"/>
          <c:showSerName val="0"/>
          <c:showPercent val="0"/>
          <c:showBubbleSize val="0"/>
          <c:showLeaderLines val="1"/>
        </c:dLbls>
        <c:firstSliceAng val="30"/>
      </c:pieChart>
    </c:plotArea>
    <c:legend>
      <c:legendPos val="r"/>
      <c:layout>
        <c:manualLayout>
          <c:xMode val="edge"/>
          <c:yMode val="edge"/>
          <c:x val="0.64268976853744719"/>
          <c:y val="0.34944959484347055"/>
          <c:w val="0.34736288192208903"/>
          <c:h val="0.30110081031305885"/>
        </c:manualLayout>
      </c:layout>
      <c:overlay val="0"/>
      <c:txPr>
        <a:bodyPr/>
        <a:lstStyle/>
        <a:p>
          <a:pPr>
            <a:defRPr sz="1200" baseline="0"/>
          </a:pPr>
          <a:endParaRPr lang="en-US"/>
        </a:p>
      </c:txPr>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GB"/>
          </a:p>
        </p:txBody>
      </p:sp>
      <p:sp>
        <p:nvSpPr>
          <p:cNvPr id="3" name="Date Placeholder 2"/>
          <p:cNvSpPr>
            <a:spLocks noGrp="1"/>
          </p:cNvSpPr>
          <p:nvPr>
            <p:ph type="dt" idx="1"/>
          </p:nvPr>
        </p:nvSpPr>
        <p:spPr>
          <a:xfrm>
            <a:off x="3884616" y="0"/>
            <a:ext cx="2971800" cy="457200"/>
          </a:xfrm>
          <a:prstGeom prst="rect">
            <a:avLst/>
          </a:prstGeom>
        </p:spPr>
        <p:txBody>
          <a:bodyPr vert="horz" lIns="91440" tIns="45720" rIns="91440" bIns="45720" rtlCol="0"/>
          <a:lstStyle>
            <a:lvl1pPr algn="r">
              <a:defRPr sz="1200" smtClean="0"/>
            </a:lvl1pPr>
          </a:lstStyle>
          <a:p>
            <a:pPr>
              <a:defRPr/>
            </a:pPr>
            <a:fld id="{49606C19-FB2D-419B-B93B-E722C35C300A}" type="datetimeFigureOut">
              <a:rPr lang="en-GB"/>
              <a:pPr>
                <a:defRPr/>
              </a:pPr>
              <a:t>25/01/2016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1"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GB"/>
          </a:p>
        </p:txBody>
      </p:sp>
      <p:sp>
        <p:nvSpPr>
          <p:cNvPr id="7" name="Slide Number Placeholder 6"/>
          <p:cNvSpPr>
            <a:spLocks noGrp="1"/>
          </p:cNvSpPr>
          <p:nvPr>
            <p:ph type="sldNum" sz="quarter" idx="5"/>
          </p:nvPr>
        </p:nvSpPr>
        <p:spPr>
          <a:xfrm>
            <a:off x="3884616" y="8685213"/>
            <a:ext cx="2971800" cy="457200"/>
          </a:xfrm>
          <a:prstGeom prst="rect">
            <a:avLst/>
          </a:prstGeom>
        </p:spPr>
        <p:txBody>
          <a:bodyPr vert="horz" lIns="91440" tIns="45720" rIns="91440" bIns="45720" rtlCol="0" anchor="b"/>
          <a:lstStyle>
            <a:lvl1pPr algn="r">
              <a:defRPr sz="1200" smtClean="0"/>
            </a:lvl1pPr>
          </a:lstStyle>
          <a:p>
            <a:pPr>
              <a:defRPr/>
            </a:pPr>
            <a:fld id="{8D514A99-7CAB-4E5D-AE15-2C3BBBF0F450}" type="slidenum">
              <a:rPr lang="en-GB"/>
              <a:pPr>
                <a:defRPr/>
              </a:pPr>
              <a:t>‹#›</a:t>
            </a:fld>
            <a:endParaRPr lang="en-GB"/>
          </a:p>
        </p:txBody>
      </p:sp>
    </p:spTree>
    <p:extLst>
      <p:ext uri="{BB962C8B-B14F-4D97-AF65-F5344CB8AC3E}">
        <p14:creationId xmlns:p14="http://schemas.microsoft.com/office/powerpoint/2010/main" val="368027847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Introduction</a:t>
            </a:r>
            <a:r>
              <a:rPr lang="en-GB" baseline="0" dirty="0" smtClean="0"/>
              <a:t>. </a:t>
            </a:r>
          </a:p>
          <a:p>
            <a:r>
              <a:rPr lang="en-GB" baseline="0" dirty="0" smtClean="0"/>
              <a:t>Adults caring for Adults.</a:t>
            </a:r>
          </a:p>
          <a:p>
            <a:r>
              <a:rPr lang="en-GB" baseline="0" dirty="0" smtClean="0"/>
              <a:t>Ask if any one knows carers or what the definition of a carer means to them.</a:t>
            </a:r>
          </a:p>
          <a:p>
            <a:r>
              <a:rPr lang="en-GB" dirty="0" smtClean="0"/>
              <a:t>How inspiring working</a:t>
            </a:r>
            <a:r>
              <a:rPr lang="en-GB" baseline="0" dirty="0" smtClean="0"/>
              <a:t> with carers has been.</a:t>
            </a:r>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a:t>
            </a:fld>
            <a:endParaRPr lang="en-GB"/>
          </a:p>
        </p:txBody>
      </p:sp>
    </p:spTree>
    <p:extLst>
      <p:ext uri="{BB962C8B-B14F-4D97-AF65-F5344CB8AC3E}">
        <p14:creationId xmlns:p14="http://schemas.microsoft.com/office/powerpoint/2010/main" val="2134314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10</a:t>
            </a:fld>
            <a:endParaRPr lang="en-GB"/>
          </a:p>
        </p:txBody>
      </p:sp>
    </p:spTree>
    <p:extLst>
      <p:ext uri="{BB962C8B-B14F-4D97-AF65-F5344CB8AC3E}">
        <p14:creationId xmlns:p14="http://schemas.microsoft.com/office/powerpoint/2010/main" val="882245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Imagine</a:t>
            </a:r>
            <a:r>
              <a:rPr lang="en-GB" baseline="0" dirty="0" smtClean="0"/>
              <a:t> not being able to go out when you want to meet with friends or have a coffee without planning because the person cannot be left alone.</a:t>
            </a:r>
          </a:p>
          <a:p>
            <a:r>
              <a:rPr lang="en-GB" baseline="0" dirty="0" smtClean="0"/>
              <a:t>The other key difficulty that carers face is that of isolation.</a:t>
            </a:r>
          </a:p>
          <a:p>
            <a:r>
              <a:rPr lang="en-GB" baseline="0" dirty="0" smtClean="0"/>
              <a:t>Assessments are great way for the carer to verbalise and recognise some of the difficulties they face.</a:t>
            </a:r>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11</a:t>
            </a:fld>
            <a:endParaRPr lang="en-GB"/>
          </a:p>
        </p:txBody>
      </p:sp>
    </p:spTree>
    <p:extLst>
      <p:ext uri="{BB962C8B-B14F-4D97-AF65-F5344CB8AC3E}">
        <p14:creationId xmlns:p14="http://schemas.microsoft.com/office/powerpoint/2010/main" val="42107407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12</a:t>
            </a:fld>
            <a:endParaRPr lang="en-GB"/>
          </a:p>
        </p:txBody>
      </p:sp>
    </p:spTree>
    <p:extLst>
      <p:ext uri="{BB962C8B-B14F-4D97-AF65-F5344CB8AC3E}">
        <p14:creationId xmlns:p14="http://schemas.microsoft.com/office/powerpoint/2010/main" val="3160994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a:t>
            </a:r>
            <a:r>
              <a:rPr lang="en-GB" baseline="0" dirty="0" smtClean="0"/>
              <a:t> receive information and advise in a timely manner to enable Informed decisions to be made.</a:t>
            </a:r>
          </a:p>
          <a:p>
            <a:r>
              <a:rPr lang="en-GB" baseline="0" dirty="0" smtClean="0"/>
              <a:t>Up to four hours a week </a:t>
            </a:r>
          </a:p>
          <a:p>
            <a:r>
              <a:rPr lang="en-GB" baseline="0" dirty="0" smtClean="0"/>
              <a:t>Manual handling </a:t>
            </a:r>
          </a:p>
          <a:p>
            <a:r>
              <a:rPr lang="en-GB" baseline="0" dirty="0" smtClean="0"/>
              <a:t>For the cared for to be cared for out of the home to enable the carer to take a break.</a:t>
            </a:r>
          </a:p>
          <a:p>
            <a:r>
              <a:rPr lang="en-GB" baseline="0" dirty="0" smtClean="0"/>
              <a:t>Carers support groups run in Medway and specialised groups like Dementia, Stroke, MS</a:t>
            </a:r>
          </a:p>
          <a:p>
            <a:r>
              <a:rPr lang="en-GB" baseline="0" dirty="0" smtClean="0"/>
              <a:t>Phone or one to ones</a:t>
            </a:r>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13</a:t>
            </a:fld>
            <a:endParaRPr lang="en-GB"/>
          </a:p>
        </p:txBody>
      </p:sp>
    </p:spTree>
    <p:extLst>
      <p:ext uri="{BB962C8B-B14F-4D97-AF65-F5344CB8AC3E}">
        <p14:creationId xmlns:p14="http://schemas.microsoft.com/office/powerpoint/2010/main" val="2619253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Facilitate and</a:t>
            </a:r>
            <a:r>
              <a:rPr lang="en-GB" baseline="0" dirty="0" smtClean="0"/>
              <a:t> coordinate input and services with other organisations.</a:t>
            </a:r>
          </a:p>
          <a:p>
            <a:r>
              <a:rPr lang="en-GB" baseline="0" dirty="0" smtClean="0"/>
              <a:t>We sit on the panels that provide carers </a:t>
            </a:r>
            <a:r>
              <a:rPr lang="en-GB" baseline="0" smtClean="0"/>
              <a:t>asd</a:t>
            </a:r>
            <a:endParaRPr lang="en-GB" baseline="0" dirty="0" smtClean="0"/>
          </a:p>
          <a:p>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14</a:t>
            </a:fld>
            <a:endParaRPr lang="en-GB"/>
          </a:p>
        </p:txBody>
      </p:sp>
    </p:spTree>
    <p:extLst>
      <p:ext uri="{BB962C8B-B14F-4D97-AF65-F5344CB8AC3E}">
        <p14:creationId xmlns:p14="http://schemas.microsoft.com/office/powerpoint/2010/main" val="41064253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15</a:t>
            </a:fld>
            <a:endParaRPr lang="en-GB"/>
          </a:p>
        </p:txBody>
      </p:sp>
    </p:spTree>
    <p:extLst>
      <p:ext uri="{BB962C8B-B14F-4D97-AF65-F5344CB8AC3E}">
        <p14:creationId xmlns:p14="http://schemas.microsoft.com/office/powerpoint/2010/main" val="24971985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16</a:t>
            </a:fld>
            <a:endParaRPr lang="en-GB"/>
          </a:p>
        </p:txBody>
      </p:sp>
    </p:spTree>
    <p:extLst>
      <p:ext uri="{BB962C8B-B14F-4D97-AF65-F5344CB8AC3E}">
        <p14:creationId xmlns:p14="http://schemas.microsoft.com/office/powerpoint/2010/main" val="307159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a:t>
            </a:r>
            <a:r>
              <a:rPr lang="en-GB" baseline="0" dirty="0" smtClean="0"/>
              <a:t> the care act changed the definition from providing regular and substantial amount of hours. </a:t>
            </a:r>
          </a:p>
          <a:p>
            <a:r>
              <a:rPr lang="en-GB" baseline="0" dirty="0" smtClean="0"/>
              <a:t>Landmark for the first time carers are recognised as the same as the cared for.</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2</a:t>
            </a:fld>
            <a:endParaRPr lang="en-GB"/>
          </a:p>
        </p:txBody>
      </p:sp>
    </p:spTree>
    <p:extLst>
      <p:ext uri="{BB962C8B-B14F-4D97-AF65-F5344CB8AC3E}">
        <p14:creationId xmlns:p14="http://schemas.microsoft.com/office/powerpoint/2010/main" val="461125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Broader definition inclusive</a:t>
            </a:r>
            <a:r>
              <a:rPr lang="en-GB" baseline="0" dirty="0" smtClean="0"/>
              <a:t> of Young carers </a:t>
            </a:r>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3</a:t>
            </a:fld>
            <a:endParaRPr lang="en-GB"/>
          </a:p>
        </p:txBody>
      </p:sp>
    </p:spTree>
    <p:extLst>
      <p:ext uri="{BB962C8B-B14F-4D97-AF65-F5344CB8AC3E}">
        <p14:creationId xmlns:p14="http://schemas.microsoft.com/office/powerpoint/2010/main" val="1880057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smtClean="0"/>
              <a:t>Over the next 30 years, the number of carers will increase by 3.4 million (around 60%).  </a:t>
            </a:r>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4</a:t>
            </a:fld>
            <a:endParaRPr lang="en-GB"/>
          </a:p>
        </p:txBody>
      </p:sp>
    </p:spTree>
    <p:extLst>
      <p:ext uri="{BB962C8B-B14F-4D97-AF65-F5344CB8AC3E}">
        <p14:creationId xmlns:p14="http://schemas.microsoft.com/office/powerpoint/2010/main" val="2944582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The latest figures which illustrate the 2000 rise in carers since 2009. </a:t>
            </a:r>
          </a:p>
          <a:p>
            <a:pPr>
              <a:spcBef>
                <a:spcPct val="0"/>
              </a:spcBef>
            </a:pPr>
            <a:endParaRPr lang="en-GB" altLang="en-US" dirty="0"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4A7AC98-DA87-4F3D-B99A-1F700123D8A0}" type="slidenum">
              <a:rPr lang="en-GB" altLang="en-US"/>
              <a:pPr eaLnBrk="1" hangingPunct="1"/>
              <a:t>5</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number of criteria to meet to be eligible. The responsibility of the LA to meet the need if they are eligible.</a:t>
            </a:r>
          </a:p>
          <a:p>
            <a:r>
              <a:rPr lang="en-GB" baseline="0" dirty="0" smtClean="0"/>
              <a:t>The assessment it self gives the carer a voice.</a:t>
            </a:r>
          </a:p>
          <a:p>
            <a:r>
              <a:rPr lang="en-GB" baseline="0" dirty="0" smtClean="0"/>
              <a:t>The assessment should focus on how to enable and empower carers to take charge and manage their own situation.</a:t>
            </a:r>
          </a:p>
          <a:p>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6</a:t>
            </a:fld>
            <a:endParaRPr lang="en-GB"/>
          </a:p>
        </p:txBody>
      </p:sp>
    </p:spTree>
    <p:extLst>
      <p:ext uri="{BB962C8B-B14F-4D97-AF65-F5344CB8AC3E}">
        <p14:creationId xmlns:p14="http://schemas.microsoft.com/office/powerpoint/2010/main" val="386336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List</a:t>
            </a:r>
            <a:r>
              <a:rPr lang="en-GB" baseline="0" dirty="0" smtClean="0"/>
              <a:t> </a:t>
            </a:r>
            <a:r>
              <a:rPr lang="en-GB" dirty="0" smtClean="0"/>
              <a:t>outcomes</a:t>
            </a:r>
            <a:r>
              <a:rPr lang="en-GB" baseline="0" dirty="0" smtClean="0"/>
              <a:t> </a:t>
            </a:r>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7</a:t>
            </a:fld>
            <a:endParaRPr lang="en-GB"/>
          </a:p>
        </p:txBody>
      </p:sp>
    </p:spTree>
    <p:extLst>
      <p:ext uri="{BB962C8B-B14F-4D97-AF65-F5344CB8AC3E}">
        <p14:creationId xmlns:p14="http://schemas.microsoft.com/office/powerpoint/2010/main" val="91822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cared</a:t>
            </a:r>
            <a:r>
              <a:rPr lang="en-GB" baseline="0" dirty="0" smtClean="0"/>
              <a:t> for does not need to be known to SSD and does not have to be included in the assessment.</a:t>
            </a:r>
          </a:p>
          <a:p>
            <a:r>
              <a:rPr lang="en-GB" baseline="0" dirty="0" smtClean="0"/>
              <a:t>Consultation with Carers Partnership Board and other Carer Forums.</a:t>
            </a:r>
          </a:p>
          <a:p>
            <a:r>
              <a:rPr lang="en-GB" baseline="0" dirty="0" smtClean="0"/>
              <a:t>Carers should  be recognised as the Expert Care Partners</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8</a:t>
            </a:fld>
            <a:endParaRPr lang="en-GB"/>
          </a:p>
        </p:txBody>
      </p:sp>
    </p:spTree>
    <p:extLst>
      <p:ext uri="{BB962C8B-B14F-4D97-AF65-F5344CB8AC3E}">
        <p14:creationId xmlns:p14="http://schemas.microsoft.com/office/powerpoint/2010/main" val="2657972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D514A99-7CAB-4E5D-AE15-2C3BBBF0F450}" type="slidenum">
              <a:rPr lang="en-GB" smtClean="0"/>
              <a:pPr>
                <a:defRPr/>
              </a:pPr>
              <a:t>9</a:t>
            </a:fld>
            <a:endParaRPr lang="en-GB"/>
          </a:p>
        </p:txBody>
      </p:sp>
    </p:spTree>
    <p:extLst>
      <p:ext uri="{BB962C8B-B14F-4D97-AF65-F5344CB8AC3E}">
        <p14:creationId xmlns:p14="http://schemas.microsoft.com/office/powerpoint/2010/main" val="2878790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4C7375D-9364-44F7-80D6-FFB5C981BA39}" type="datetimeFigureOut">
              <a:rPr lang="en-GB"/>
              <a:pPr>
                <a:defRPr/>
              </a:pPr>
              <a:t>25/01/2016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B0EB550-E3C3-4610-B351-03F521B06CF0}" type="slidenum">
              <a:rPr lang="en-GB"/>
              <a:pPr>
                <a:defRPr/>
              </a:pPr>
              <a:t>‹#›</a:t>
            </a:fld>
            <a:endParaRPr lang="en-GB"/>
          </a:p>
        </p:txBody>
      </p:sp>
    </p:spTree>
    <p:extLst>
      <p:ext uri="{BB962C8B-B14F-4D97-AF65-F5344CB8AC3E}">
        <p14:creationId xmlns:p14="http://schemas.microsoft.com/office/powerpoint/2010/main" val="223131442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1AD13BD-2977-4B25-A766-5FF0F36A79F6}" type="datetimeFigureOut">
              <a:rPr lang="en-GB"/>
              <a:pPr>
                <a:defRPr/>
              </a:pPr>
              <a:t>25/01/2016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D9B9AEF-429C-42A5-B597-8C00E69B052B}" type="slidenum">
              <a:rPr lang="en-GB"/>
              <a:pPr>
                <a:defRPr/>
              </a:pPr>
              <a:t>‹#›</a:t>
            </a:fld>
            <a:endParaRPr lang="en-GB"/>
          </a:p>
        </p:txBody>
      </p:sp>
    </p:spTree>
    <p:extLst>
      <p:ext uri="{BB962C8B-B14F-4D97-AF65-F5344CB8AC3E}">
        <p14:creationId xmlns:p14="http://schemas.microsoft.com/office/powerpoint/2010/main" val="2527541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97B0C91-10B8-408C-968A-17784312FDC3}" type="datetimeFigureOut">
              <a:rPr lang="en-GB"/>
              <a:pPr>
                <a:defRPr/>
              </a:pPr>
              <a:t>25/01/2016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ABA58AD-4897-4C5F-8283-BAD55044B2CA}" type="slidenum">
              <a:rPr lang="en-GB"/>
              <a:pPr>
                <a:defRPr/>
              </a:pPr>
              <a:t>‹#›</a:t>
            </a:fld>
            <a:endParaRPr lang="en-GB"/>
          </a:p>
        </p:txBody>
      </p:sp>
    </p:spTree>
    <p:extLst>
      <p:ext uri="{BB962C8B-B14F-4D97-AF65-F5344CB8AC3E}">
        <p14:creationId xmlns:p14="http://schemas.microsoft.com/office/powerpoint/2010/main" val="353806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E81C227-A2E8-4DC1-B1C4-9A60D46737D6}" type="datetimeFigureOut">
              <a:rPr lang="en-GB"/>
              <a:pPr>
                <a:defRPr/>
              </a:pPr>
              <a:t>25/01/2016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C9A58BE-AC03-4541-B0D4-7C5C522F2BCD}" type="slidenum">
              <a:rPr lang="en-GB"/>
              <a:pPr>
                <a:defRPr/>
              </a:pPr>
              <a:t>‹#›</a:t>
            </a:fld>
            <a:endParaRPr lang="en-GB"/>
          </a:p>
        </p:txBody>
      </p:sp>
    </p:spTree>
    <p:extLst>
      <p:ext uri="{BB962C8B-B14F-4D97-AF65-F5344CB8AC3E}">
        <p14:creationId xmlns:p14="http://schemas.microsoft.com/office/powerpoint/2010/main" val="12395276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3654401-234A-4456-86BA-D11CC833E4F4}" type="datetimeFigureOut">
              <a:rPr lang="en-GB"/>
              <a:pPr>
                <a:defRPr/>
              </a:pPr>
              <a:t>25/01/2016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BED8A54-2DD8-436C-AA19-7A042E0B25D5}" type="slidenum">
              <a:rPr lang="en-GB"/>
              <a:pPr>
                <a:defRPr/>
              </a:pPr>
              <a:t>‹#›</a:t>
            </a:fld>
            <a:endParaRPr lang="en-GB"/>
          </a:p>
        </p:txBody>
      </p:sp>
    </p:spTree>
    <p:extLst>
      <p:ext uri="{BB962C8B-B14F-4D97-AF65-F5344CB8AC3E}">
        <p14:creationId xmlns:p14="http://schemas.microsoft.com/office/powerpoint/2010/main" val="2308976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9BD6C50-C804-4DE0-B5DE-89AF1A1C11A2}" type="datetimeFigureOut">
              <a:rPr lang="en-GB"/>
              <a:pPr>
                <a:defRPr/>
              </a:pPr>
              <a:t>25/01/2016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62A3AFA-2811-4C0C-BE2C-281A78D85B19}" type="slidenum">
              <a:rPr lang="en-GB"/>
              <a:pPr>
                <a:defRPr/>
              </a:pPr>
              <a:t>‹#›</a:t>
            </a:fld>
            <a:endParaRPr lang="en-GB"/>
          </a:p>
        </p:txBody>
      </p:sp>
    </p:spTree>
    <p:extLst>
      <p:ext uri="{BB962C8B-B14F-4D97-AF65-F5344CB8AC3E}">
        <p14:creationId xmlns:p14="http://schemas.microsoft.com/office/powerpoint/2010/main" val="2439903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20F253ED-119A-445B-BA88-6E81D1516FBC}" type="datetimeFigureOut">
              <a:rPr lang="en-GB"/>
              <a:pPr>
                <a:defRPr/>
              </a:pPr>
              <a:t>25/01/2016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DD1130C-D355-4EAB-A6CE-D6D90F3F00D5}" type="slidenum">
              <a:rPr lang="en-GB"/>
              <a:pPr>
                <a:defRPr/>
              </a:pPr>
              <a:t>‹#›</a:t>
            </a:fld>
            <a:endParaRPr lang="en-GB"/>
          </a:p>
        </p:txBody>
      </p:sp>
    </p:spTree>
    <p:extLst>
      <p:ext uri="{BB962C8B-B14F-4D97-AF65-F5344CB8AC3E}">
        <p14:creationId xmlns:p14="http://schemas.microsoft.com/office/powerpoint/2010/main" val="366451148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431E77A-F220-4FF1-BBE7-ED2EEE45B50A}" type="datetimeFigureOut">
              <a:rPr lang="en-GB"/>
              <a:pPr>
                <a:defRPr/>
              </a:pPr>
              <a:t>25/01/2016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6302C6B-050B-44CC-8B7E-8EED60F68187}" type="slidenum">
              <a:rPr lang="en-GB"/>
              <a:pPr>
                <a:defRPr/>
              </a:pPr>
              <a:t>‹#›</a:t>
            </a:fld>
            <a:endParaRPr lang="en-GB"/>
          </a:p>
        </p:txBody>
      </p:sp>
    </p:spTree>
    <p:extLst>
      <p:ext uri="{BB962C8B-B14F-4D97-AF65-F5344CB8AC3E}">
        <p14:creationId xmlns:p14="http://schemas.microsoft.com/office/powerpoint/2010/main" val="3652754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93FA6A7-F35D-4108-864E-C333307249A5}" type="datetimeFigureOut">
              <a:rPr lang="en-GB"/>
              <a:pPr>
                <a:defRPr/>
              </a:pPr>
              <a:t>25/01/2016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B0E9775-AF20-4982-8269-EFF73FBDE9D2}" type="slidenum">
              <a:rPr lang="en-GB"/>
              <a:pPr>
                <a:defRPr/>
              </a:pPr>
              <a:t>‹#›</a:t>
            </a:fld>
            <a:endParaRPr lang="en-GB"/>
          </a:p>
        </p:txBody>
      </p:sp>
    </p:spTree>
    <p:extLst>
      <p:ext uri="{BB962C8B-B14F-4D97-AF65-F5344CB8AC3E}">
        <p14:creationId xmlns:p14="http://schemas.microsoft.com/office/powerpoint/2010/main" val="3012094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8F152-56FC-48B5-9F71-55C6105EC83E}" type="datetimeFigureOut">
              <a:rPr lang="en-GB"/>
              <a:pPr>
                <a:defRPr/>
              </a:pPr>
              <a:t>25/01/2016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FD99D2B-25CF-4A0E-AF24-794FD366675C}" type="slidenum">
              <a:rPr lang="en-GB"/>
              <a:pPr>
                <a:defRPr/>
              </a:pPr>
              <a:t>‹#›</a:t>
            </a:fld>
            <a:endParaRPr lang="en-GB"/>
          </a:p>
        </p:txBody>
      </p:sp>
    </p:spTree>
    <p:extLst>
      <p:ext uri="{BB962C8B-B14F-4D97-AF65-F5344CB8AC3E}">
        <p14:creationId xmlns:p14="http://schemas.microsoft.com/office/powerpoint/2010/main" val="915203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A0EC8F-7CE4-40E5-8E42-2F929E10E00B}" type="datetimeFigureOut">
              <a:rPr lang="en-GB"/>
              <a:pPr>
                <a:defRPr/>
              </a:pPr>
              <a:t>25/01/2016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50C7C0E-CC51-48C6-A252-015AF19864C0}" type="slidenum">
              <a:rPr lang="en-GB"/>
              <a:pPr>
                <a:defRPr/>
              </a:pPr>
              <a:t>‹#›</a:t>
            </a:fld>
            <a:endParaRPr lang="en-GB"/>
          </a:p>
        </p:txBody>
      </p:sp>
    </p:spTree>
    <p:extLst>
      <p:ext uri="{BB962C8B-B14F-4D97-AF65-F5344CB8AC3E}">
        <p14:creationId xmlns:p14="http://schemas.microsoft.com/office/powerpoint/2010/main" val="4097617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50000">
              <a:srgbClr val="FFFFFF"/>
            </a:gs>
            <a:gs pos="100000">
              <a:schemeClr val="bg1"/>
            </a:gs>
          </a:gsLst>
          <a:lin ang="18900000" scaled="1"/>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C97D771-D66B-48B6-ADAD-1DDDC688CF3A}" type="datetimeFigureOut">
              <a:rPr lang="en-GB"/>
              <a:pPr>
                <a:defRPr/>
              </a:pPr>
              <a:t>25/01/2016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F175F11-427F-42D9-AC32-A5F4CD2B4F4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8" Type="http://schemas.openxmlformats.org/officeDocument/2006/relationships/hyperlink" Target="http://www.nhs.uk/carersdirect" TargetMode="External"/><Relationship Id="rId3" Type="http://schemas.openxmlformats.org/officeDocument/2006/relationships/image" Target="../media/image4.jpeg"/><Relationship Id="rId7" Type="http://schemas.openxmlformats.org/officeDocument/2006/relationships/hyperlink" Target="http://www.carers.or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www.carersuk.org/" TargetMode="External"/><Relationship Id="rId5" Type="http://schemas.openxmlformats.org/officeDocument/2006/relationships/hyperlink" Target="http://www.gov.uk/carers-allowance" TargetMode="External"/><Relationship Id="rId10" Type="http://schemas.openxmlformats.org/officeDocument/2006/relationships/image" Target="../media/image2.png"/><Relationship Id="rId4" Type="http://schemas.openxmlformats.org/officeDocument/2006/relationships/hyperlink" Target="http://www.medway.gov.uk/healthandsocialcare/carers.aspx" TargetMode="External"/><Relationship Id="rId9" Type="http://schemas.openxmlformats.org/officeDocument/2006/relationships/hyperlink" Target="http://www.carersfirst.org.uk/"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5867400" y="1341438"/>
            <a:ext cx="2590800" cy="4608512"/>
          </a:xfrm>
        </p:spPr>
        <p:txBody>
          <a:bodyPr/>
          <a:lstStyle/>
          <a:p>
            <a:pPr eaLnBrk="1" hangingPunct="1"/>
            <a:r>
              <a:rPr lang="en-GB" altLang="en-US" dirty="0" smtClean="0"/>
              <a:t/>
            </a:r>
            <a:br>
              <a:rPr lang="en-GB" altLang="en-US" dirty="0" smtClean="0"/>
            </a:br>
            <a:r>
              <a:rPr lang="en-GB" altLang="en-US" dirty="0" smtClean="0"/>
              <a:t>Informal</a:t>
            </a:r>
            <a:br>
              <a:rPr lang="en-GB" altLang="en-US" dirty="0" smtClean="0"/>
            </a:br>
            <a:r>
              <a:rPr lang="en-GB" altLang="en-US" dirty="0" smtClean="0"/>
              <a:t>Carers</a:t>
            </a:r>
            <a:br>
              <a:rPr lang="en-GB" altLang="en-US" dirty="0" smtClean="0"/>
            </a:br>
            <a:r>
              <a:rPr lang="en-GB" altLang="en-US" dirty="0" smtClean="0"/>
              <a:t/>
            </a:r>
            <a:br>
              <a:rPr lang="en-GB" altLang="en-US" dirty="0" smtClean="0"/>
            </a:br>
            <a:r>
              <a:rPr lang="en-GB" altLang="en-US" sz="3200" dirty="0" smtClean="0"/>
              <a:t>Sue Ernstzen</a:t>
            </a:r>
          </a:p>
        </p:txBody>
      </p:sp>
      <p:pic>
        <p:nvPicPr>
          <p:cNvPr id="205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476250"/>
            <a:ext cx="5029200" cy="615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ChangeArrowheads="1"/>
          </p:cNvSpPr>
          <p:nvPr/>
        </p:nvSpPr>
        <p:spPr bwMode="auto">
          <a:xfrm>
            <a:off x="-3194050" y="2452688"/>
            <a:ext cx="9144000" cy="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9350" rIns="0" bIns="15870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GB" altLang="en-US" sz="1800">
              <a:latin typeface="Arial" charset="0"/>
            </a:endParaRPr>
          </a:p>
        </p:txBody>
      </p:sp>
      <p:pic>
        <p:nvPicPr>
          <p:cNvPr id="2053" name="Picture 6" descr="Medway Council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1524000"/>
            <a:ext cx="1524000"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p:txBody>
          <a:bodyPr/>
          <a:lstStyle/>
          <a:p>
            <a:pPr eaLnBrk="1" hangingPunct="1"/>
            <a:r>
              <a:rPr lang="en-GB" altLang="en-US" sz="4000" dirty="0" smtClean="0"/>
              <a:t>Care Act 2014</a:t>
            </a:r>
          </a:p>
        </p:txBody>
      </p:sp>
      <p:sp>
        <p:nvSpPr>
          <p:cNvPr id="10243" name="Content Placeholder 2"/>
          <p:cNvSpPr>
            <a:spLocks noGrp="1"/>
          </p:cNvSpPr>
          <p:nvPr>
            <p:ph idx="4294967295"/>
          </p:nvPr>
        </p:nvSpPr>
        <p:spPr>
          <a:xfrm>
            <a:off x="457200" y="1524000"/>
            <a:ext cx="8229600" cy="4525963"/>
          </a:xfrm>
        </p:spPr>
        <p:txBody>
          <a:bodyPr/>
          <a:lstStyle/>
          <a:p>
            <a:pPr eaLnBrk="1" hangingPunct="1"/>
            <a:r>
              <a:rPr lang="en-GB" altLang="en-US" sz="3000" smtClean="0"/>
              <a:t>All carers are entitled to an assessment of their own needs, regardless of how much support they provide</a:t>
            </a:r>
          </a:p>
          <a:p>
            <a:pPr eaLnBrk="1" hangingPunct="1"/>
            <a:r>
              <a:rPr lang="en-GB" altLang="en-US" sz="3000" smtClean="0"/>
              <a:t>Carers have an eligibility criteria to meet, comparable to the person they care for</a:t>
            </a:r>
          </a:p>
          <a:p>
            <a:pPr eaLnBrk="1" hangingPunct="1"/>
            <a:r>
              <a:rPr lang="en-GB" altLang="en-US" sz="3000" smtClean="0"/>
              <a:t>Carers may be eligible to receive a personal budget, managed either by the Local Authority or through a direct payment</a:t>
            </a:r>
          </a:p>
        </p:txBody>
      </p:sp>
      <p:sp>
        <p:nvSpPr>
          <p:cNvPr id="10244" name="Text Box 4"/>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9</a:t>
            </a:r>
          </a:p>
        </p:txBody>
      </p:sp>
      <p:pic>
        <p:nvPicPr>
          <p:cNvPr id="10245" name="Picture 5" descr="Medway Council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smtClean="0"/>
              <a:t>Carer Difficulties</a:t>
            </a:r>
          </a:p>
        </p:txBody>
      </p:sp>
      <p:sp>
        <p:nvSpPr>
          <p:cNvPr id="11267" name="Content Placeholder 2"/>
          <p:cNvSpPr>
            <a:spLocks noGrp="1"/>
          </p:cNvSpPr>
          <p:nvPr>
            <p:ph idx="1"/>
          </p:nvPr>
        </p:nvSpPr>
        <p:spPr>
          <a:xfrm>
            <a:off x="457200" y="1371600"/>
            <a:ext cx="8229600" cy="4852988"/>
          </a:xfrm>
        </p:spPr>
        <p:txBody>
          <a:bodyPr/>
          <a:lstStyle/>
          <a:p>
            <a:pPr eaLnBrk="1" hangingPunct="1"/>
            <a:r>
              <a:rPr lang="en-GB" altLang="en-US" sz="3000" smtClean="0"/>
              <a:t>Impact on leisure time / loss of independence</a:t>
            </a:r>
          </a:p>
          <a:p>
            <a:pPr eaLnBrk="1" hangingPunct="1"/>
            <a:r>
              <a:rPr lang="en-GB" altLang="en-US" sz="3000" smtClean="0"/>
              <a:t>Little choice and control over their own lives</a:t>
            </a:r>
          </a:p>
          <a:p>
            <a:pPr eaLnBrk="1" hangingPunct="1"/>
            <a:r>
              <a:rPr lang="en-GB" altLang="en-US" sz="3000" smtClean="0"/>
              <a:t>Impact on relationships</a:t>
            </a:r>
          </a:p>
          <a:p>
            <a:pPr eaLnBrk="1" hangingPunct="1"/>
            <a:r>
              <a:rPr lang="en-GB" altLang="en-US" sz="3000" smtClean="0"/>
              <a:t>Lack of understanding from employers</a:t>
            </a:r>
          </a:p>
          <a:p>
            <a:pPr eaLnBrk="1" hangingPunct="1"/>
            <a:r>
              <a:rPr lang="en-GB" altLang="en-US" sz="3000" smtClean="0"/>
              <a:t>Financial strain / loss of income</a:t>
            </a:r>
          </a:p>
          <a:p>
            <a:pPr eaLnBrk="1" hangingPunct="1"/>
            <a:r>
              <a:rPr lang="en-GB" altLang="en-US" sz="3000" smtClean="0"/>
              <a:t>Verbal and/or physical abuse</a:t>
            </a:r>
          </a:p>
          <a:p>
            <a:pPr eaLnBrk="1" hangingPunct="1"/>
            <a:r>
              <a:rPr lang="en-GB" altLang="en-US" sz="3000" smtClean="0"/>
              <a:t>Physical and/or emotional health</a:t>
            </a:r>
          </a:p>
          <a:p>
            <a:pPr eaLnBrk="1" hangingPunct="1"/>
            <a:r>
              <a:rPr lang="en-GB" altLang="en-US" sz="3000" smtClean="0"/>
              <a:t>Accessing information and support services</a:t>
            </a:r>
          </a:p>
        </p:txBody>
      </p:sp>
      <p:sp>
        <p:nvSpPr>
          <p:cNvPr id="11268" name="Text Box 1028"/>
          <p:cNvSpPr txBox="1">
            <a:spLocks noChangeArrowheads="1"/>
          </p:cNvSpPr>
          <p:nvPr/>
        </p:nvSpPr>
        <p:spPr bwMode="auto">
          <a:xfrm>
            <a:off x="8610600" y="6324584"/>
            <a:ext cx="457200" cy="439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10</a:t>
            </a:r>
            <a:endParaRPr lang="en-GB" altLang="en-US" sz="1800" dirty="0">
              <a:latin typeface="Arial" charset="0"/>
            </a:endParaRPr>
          </a:p>
        </p:txBody>
      </p:sp>
      <p:pic>
        <p:nvPicPr>
          <p:cNvPr id="11269" name="Picture 1029" descr="Medway Council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GB" altLang="en-US" smtClean="0"/>
              <a:t>Carer’s Allowance</a:t>
            </a:r>
          </a:p>
        </p:txBody>
      </p:sp>
      <p:sp>
        <p:nvSpPr>
          <p:cNvPr id="12291" name="Content Placeholder 2"/>
          <p:cNvSpPr>
            <a:spLocks noGrp="1"/>
          </p:cNvSpPr>
          <p:nvPr>
            <p:ph idx="1"/>
          </p:nvPr>
        </p:nvSpPr>
        <p:spPr/>
        <p:txBody>
          <a:bodyPr/>
          <a:lstStyle/>
          <a:p>
            <a:pPr eaLnBrk="1" hangingPunct="1"/>
            <a:r>
              <a:rPr lang="en-GB" altLang="en-US" sz="3000" dirty="0" smtClean="0"/>
              <a:t>Must be aged 16 or over</a:t>
            </a:r>
          </a:p>
          <a:p>
            <a:pPr eaLnBrk="1" hangingPunct="1"/>
            <a:r>
              <a:rPr lang="en-GB" altLang="en-US" sz="3000" dirty="0" smtClean="0"/>
              <a:t>Must be a UK resident</a:t>
            </a:r>
          </a:p>
          <a:p>
            <a:pPr eaLnBrk="1" hangingPunct="1"/>
            <a:r>
              <a:rPr lang="en-GB" altLang="en-US" sz="3000" dirty="0" smtClean="0"/>
              <a:t>Must not be earning more than £110 a week</a:t>
            </a:r>
          </a:p>
          <a:p>
            <a:pPr eaLnBrk="1" hangingPunct="1"/>
            <a:r>
              <a:rPr lang="en-GB" altLang="en-US" sz="3000" dirty="0" smtClean="0"/>
              <a:t>Must be caring for at least 35 hours a week</a:t>
            </a:r>
          </a:p>
          <a:p>
            <a:pPr eaLnBrk="1" hangingPunct="1"/>
            <a:r>
              <a:rPr lang="en-GB" altLang="en-US" sz="3000" dirty="0" smtClean="0"/>
              <a:t>The person they care for must be in receipt of Disability Living Allowance, Personal Independence Payment or Attendance Allowance</a:t>
            </a:r>
          </a:p>
          <a:p>
            <a:pPr eaLnBrk="1" hangingPunct="1"/>
            <a:endParaRPr lang="en-GB" altLang="en-US" sz="3000" dirty="0" smtClean="0"/>
          </a:p>
        </p:txBody>
      </p:sp>
      <p:sp>
        <p:nvSpPr>
          <p:cNvPr id="12292" name="Text Box 1027"/>
          <p:cNvSpPr txBox="1">
            <a:spLocks noChangeArrowheads="1"/>
          </p:cNvSpPr>
          <p:nvPr/>
        </p:nvSpPr>
        <p:spPr bwMode="auto">
          <a:xfrm>
            <a:off x="8458200" y="6324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11</a:t>
            </a:r>
            <a:endParaRPr lang="en-GB" altLang="en-US" sz="1800" dirty="0">
              <a:latin typeface="Arial" charset="0"/>
            </a:endParaRPr>
          </a:p>
        </p:txBody>
      </p:sp>
      <p:pic>
        <p:nvPicPr>
          <p:cNvPr id="12293" name="Picture 1028" descr="Medway Council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altLang="en-US" smtClean="0"/>
              <a:t>Carer Services</a:t>
            </a:r>
          </a:p>
        </p:txBody>
      </p:sp>
      <p:sp>
        <p:nvSpPr>
          <p:cNvPr id="13315" name="Content Placeholder 2"/>
          <p:cNvSpPr>
            <a:spLocks noGrp="1"/>
          </p:cNvSpPr>
          <p:nvPr>
            <p:ph idx="1"/>
          </p:nvPr>
        </p:nvSpPr>
        <p:spPr>
          <a:xfrm>
            <a:off x="457200" y="1600200"/>
            <a:ext cx="8229600" cy="4781550"/>
          </a:xfrm>
        </p:spPr>
        <p:txBody>
          <a:bodyPr/>
          <a:lstStyle/>
          <a:p>
            <a:pPr eaLnBrk="1" hangingPunct="1"/>
            <a:r>
              <a:rPr lang="en-GB" altLang="en-US" sz="3000" dirty="0" smtClean="0"/>
              <a:t>Information and Advice</a:t>
            </a:r>
          </a:p>
          <a:p>
            <a:pPr eaLnBrk="1" hangingPunct="1"/>
            <a:r>
              <a:rPr lang="en-GB" altLang="en-US" sz="3000" dirty="0" smtClean="0"/>
              <a:t>Replacement Care Arrangements</a:t>
            </a:r>
          </a:p>
          <a:p>
            <a:pPr eaLnBrk="1" hangingPunct="1"/>
            <a:r>
              <a:rPr lang="en-GB" altLang="en-US" sz="3000" dirty="0" smtClean="0"/>
              <a:t>Training Courses</a:t>
            </a:r>
          </a:p>
          <a:p>
            <a:pPr eaLnBrk="1" hangingPunct="1"/>
            <a:r>
              <a:rPr lang="en-GB" altLang="en-US" sz="3000" dirty="0" smtClean="0"/>
              <a:t>Welfare Benefits</a:t>
            </a:r>
          </a:p>
          <a:p>
            <a:pPr eaLnBrk="1" hangingPunct="1"/>
            <a:r>
              <a:rPr lang="en-GB" altLang="en-US" sz="3000" dirty="0" smtClean="0"/>
              <a:t>Respite</a:t>
            </a:r>
          </a:p>
          <a:p>
            <a:pPr eaLnBrk="1" hangingPunct="1"/>
            <a:r>
              <a:rPr lang="en-GB" altLang="en-US" sz="3000" dirty="0" smtClean="0"/>
              <a:t>Support Groups</a:t>
            </a:r>
          </a:p>
          <a:p>
            <a:pPr eaLnBrk="1" hangingPunct="1"/>
            <a:r>
              <a:rPr lang="en-GB" altLang="en-US" sz="3000" dirty="0" smtClean="0"/>
              <a:t>Counselling</a:t>
            </a:r>
          </a:p>
        </p:txBody>
      </p:sp>
      <p:pic>
        <p:nvPicPr>
          <p:cNvPr id="13316" name="Picture 2" descr="http://www.leftfootforward.org/images/2011/04/Informal-car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6100" y="2997200"/>
            <a:ext cx="4010025" cy="32400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3317" name="Text Box 5"/>
          <p:cNvSpPr txBox="1">
            <a:spLocks noChangeArrowheads="1"/>
          </p:cNvSpPr>
          <p:nvPr/>
        </p:nvSpPr>
        <p:spPr bwMode="auto">
          <a:xfrm>
            <a:off x="8458200" y="6324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12</a:t>
            </a:r>
            <a:endParaRPr lang="en-GB" altLang="en-US" sz="1800" dirty="0">
              <a:latin typeface="Arial" charset="0"/>
            </a:endParaRPr>
          </a:p>
        </p:txBody>
      </p:sp>
      <p:pic>
        <p:nvPicPr>
          <p:cNvPr id="13318" name="Picture 6" descr="Medway Council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GB" altLang="en-US" smtClean="0"/>
              <a:t>Carer Support Team – </a:t>
            </a:r>
            <a:br>
              <a:rPr lang="en-GB" altLang="en-US" smtClean="0"/>
            </a:br>
            <a:r>
              <a:rPr lang="en-GB" altLang="en-US" smtClean="0"/>
              <a:t>Medway Council</a:t>
            </a:r>
          </a:p>
        </p:txBody>
      </p:sp>
      <p:sp>
        <p:nvSpPr>
          <p:cNvPr id="14339" name="Content Placeholder 2"/>
          <p:cNvSpPr>
            <a:spLocks noGrp="1"/>
          </p:cNvSpPr>
          <p:nvPr>
            <p:ph idx="1"/>
          </p:nvPr>
        </p:nvSpPr>
        <p:spPr>
          <a:xfrm>
            <a:off x="457200" y="1556792"/>
            <a:ext cx="8229600" cy="4386808"/>
          </a:xfrm>
        </p:spPr>
        <p:txBody>
          <a:bodyPr/>
          <a:lstStyle/>
          <a:p>
            <a:pPr eaLnBrk="1" hangingPunct="1"/>
            <a:r>
              <a:rPr lang="en-GB" altLang="en-US" sz="3000" dirty="0" smtClean="0"/>
              <a:t>Up and running since April 2013</a:t>
            </a:r>
          </a:p>
          <a:p>
            <a:pPr eaLnBrk="1" hangingPunct="1"/>
            <a:r>
              <a:rPr lang="en-GB" altLang="en-US" sz="3000" dirty="0" smtClean="0"/>
              <a:t>Completes carer’s assessments in compliance with the Care Act</a:t>
            </a:r>
          </a:p>
          <a:p>
            <a:pPr eaLnBrk="1" hangingPunct="1"/>
            <a:r>
              <a:rPr lang="en-GB" altLang="en-US" sz="3000" dirty="0" smtClean="0"/>
              <a:t> Offers ongoing advice and support to carers to enable them to continue to care and prevent the caring role from breaking down</a:t>
            </a:r>
          </a:p>
          <a:p>
            <a:pPr eaLnBrk="1" hangingPunct="1"/>
            <a:r>
              <a:rPr lang="en-GB" altLang="en-US" sz="3000" dirty="0" smtClean="0"/>
              <a:t>Liaises with other services and organisations</a:t>
            </a:r>
          </a:p>
          <a:p>
            <a:pPr eaLnBrk="1" hangingPunct="1"/>
            <a:r>
              <a:rPr lang="en-GB" altLang="en-US" sz="3000" dirty="0" smtClean="0"/>
              <a:t>Attends carer support groups</a:t>
            </a:r>
          </a:p>
          <a:p>
            <a:pPr eaLnBrk="1" hangingPunct="1"/>
            <a:r>
              <a:rPr lang="en-GB" altLang="en-US" sz="3000" dirty="0" smtClean="0"/>
              <a:t>Informs on Commissioned services for Carers.</a:t>
            </a:r>
          </a:p>
        </p:txBody>
      </p:sp>
      <p:sp>
        <p:nvSpPr>
          <p:cNvPr id="14340" name="Text Box 4"/>
          <p:cNvSpPr txBox="1">
            <a:spLocks noChangeArrowheads="1"/>
          </p:cNvSpPr>
          <p:nvPr/>
        </p:nvSpPr>
        <p:spPr bwMode="auto">
          <a:xfrm>
            <a:off x="8458200" y="6324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13</a:t>
            </a:r>
            <a:endParaRPr lang="en-GB" altLang="en-US" sz="1800" dirty="0">
              <a:latin typeface="Arial" charset="0"/>
            </a:endParaRPr>
          </a:p>
        </p:txBody>
      </p:sp>
      <p:pic>
        <p:nvPicPr>
          <p:cNvPr id="14341" name="Picture 5" descr="Medway Council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504" y="6143336"/>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smtClean="0"/>
              <a:t>Useful Resources</a:t>
            </a:r>
          </a:p>
        </p:txBody>
      </p:sp>
      <p:sp>
        <p:nvSpPr>
          <p:cNvPr id="15363" name="Content Placeholder 2"/>
          <p:cNvSpPr>
            <a:spLocks noGrp="1"/>
          </p:cNvSpPr>
          <p:nvPr>
            <p:ph idx="1"/>
          </p:nvPr>
        </p:nvSpPr>
        <p:spPr/>
        <p:txBody>
          <a:bodyPr/>
          <a:lstStyle/>
          <a:p>
            <a:pPr eaLnBrk="1" hangingPunct="1"/>
            <a:r>
              <a:rPr lang="en-GB" altLang="en-US" sz="2400" smtClean="0"/>
              <a:t>Medway Council – </a:t>
            </a:r>
            <a:r>
              <a:rPr lang="en-GB" altLang="en-US" sz="2400" smtClean="0">
                <a:hlinkClick r:id="rId4"/>
              </a:rPr>
              <a:t>www.medway.gov.uk/healthandsocialcare/carers.aspx</a:t>
            </a:r>
            <a:endParaRPr lang="en-GB" altLang="en-US" sz="2400" smtClean="0"/>
          </a:p>
          <a:p>
            <a:pPr eaLnBrk="1" hangingPunct="1"/>
            <a:r>
              <a:rPr lang="en-GB" altLang="en-US" sz="2400" smtClean="0"/>
              <a:t>Direct Gov – </a:t>
            </a:r>
            <a:r>
              <a:rPr lang="en-GB" altLang="en-US" sz="2400" smtClean="0">
                <a:hlinkClick r:id="rId5"/>
              </a:rPr>
              <a:t>www.gov.uk/carers-allowance</a:t>
            </a:r>
            <a:endParaRPr lang="en-GB" altLang="en-US" sz="2400" smtClean="0"/>
          </a:p>
          <a:p>
            <a:pPr eaLnBrk="1" hangingPunct="1"/>
            <a:r>
              <a:rPr lang="en-GB" altLang="en-US" sz="2400" smtClean="0"/>
              <a:t>Carers UK – </a:t>
            </a:r>
            <a:r>
              <a:rPr lang="en-GB" altLang="en-US" sz="2400" smtClean="0">
                <a:hlinkClick r:id="rId6"/>
              </a:rPr>
              <a:t>www.carersuk.org</a:t>
            </a:r>
            <a:endParaRPr lang="en-GB" altLang="en-US" sz="2400" smtClean="0"/>
          </a:p>
          <a:p>
            <a:pPr eaLnBrk="1" hangingPunct="1"/>
            <a:r>
              <a:rPr lang="en-GB" altLang="en-US" sz="2400" smtClean="0"/>
              <a:t>Carers Trust – </a:t>
            </a:r>
            <a:r>
              <a:rPr lang="en-GB" altLang="en-US" sz="2400" smtClean="0">
                <a:hlinkClick r:id="rId7"/>
              </a:rPr>
              <a:t>www.carers.org</a:t>
            </a:r>
            <a:endParaRPr lang="en-GB" altLang="en-US" sz="2400" smtClean="0"/>
          </a:p>
          <a:p>
            <a:pPr eaLnBrk="1" hangingPunct="1"/>
            <a:r>
              <a:rPr lang="en-GB" altLang="en-US" sz="2400" smtClean="0"/>
              <a:t>Carers Direct – </a:t>
            </a:r>
            <a:r>
              <a:rPr lang="en-GB" altLang="en-US" sz="2400" smtClean="0">
                <a:hlinkClick r:id="rId8"/>
              </a:rPr>
              <a:t>www.nhs.uk/carersdirect</a:t>
            </a:r>
            <a:endParaRPr lang="en-GB" altLang="en-US" sz="2400" smtClean="0"/>
          </a:p>
          <a:p>
            <a:pPr eaLnBrk="1" hangingPunct="1"/>
            <a:r>
              <a:rPr lang="en-GB" altLang="en-US" sz="2400" smtClean="0"/>
              <a:t>Carers First – </a:t>
            </a:r>
            <a:r>
              <a:rPr lang="en-GB" altLang="en-US" sz="2400" smtClean="0">
                <a:hlinkClick r:id="rId9"/>
              </a:rPr>
              <a:t>www.carersfirst.org.uk</a:t>
            </a:r>
            <a:endParaRPr lang="en-GB" altLang="en-US" sz="2400" smtClean="0"/>
          </a:p>
        </p:txBody>
      </p:sp>
      <p:sp>
        <p:nvSpPr>
          <p:cNvPr id="15364" name="Text Box 4"/>
          <p:cNvSpPr txBox="1">
            <a:spLocks noChangeArrowheads="1"/>
          </p:cNvSpPr>
          <p:nvPr/>
        </p:nvSpPr>
        <p:spPr bwMode="auto">
          <a:xfrm>
            <a:off x="8458200" y="6324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14</a:t>
            </a:r>
            <a:endParaRPr lang="en-GB" altLang="en-US" sz="1800" dirty="0">
              <a:latin typeface="Arial" charset="0"/>
            </a:endParaRPr>
          </a:p>
        </p:txBody>
      </p:sp>
      <p:pic>
        <p:nvPicPr>
          <p:cNvPr id="15365" name="Picture 5" descr="Medway Council Logo"/>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3352800"/>
            <a:ext cx="8229600" cy="1143000"/>
          </a:xfrm>
        </p:spPr>
        <p:txBody>
          <a:bodyPr/>
          <a:lstStyle/>
          <a:p>
            <a:pPr eaLnBrk="1" hangingPunct="1"/>
            <a:r>
              <a:rPr lang="en-GB" altLang="en-US" sz="3200" dirty="0" smtClean="0"/>
              <a:t>Thank you for Listening</a:t>
            </a:r>
            <a:br>
              <a:rPr lang="en-GB" altLang="en-US" sz="3200" dirty="0" smtClean="0"/>
            </a:br>
            <a:r>
              <a:rPr lang="en-GB" altLang="en-US" sz="3200" dirty="0" smtClean="0"/>
              <a:t>Any Questions</a:t>
            </a:r>
            <a:r>
              <a:rPr lang="en-GB" altLang="en-US" dirty="0" smtClean="0"/>
              <a:t>?</a:t>
            </a:r>
          </a:p>
        </p:txBody>
      </p:sp>
      <p:sp>
        <p:nvSpPr>
          <p:cNvPr id="16387" name="Text Box 4"/>
          <p:cNvSpPr txBox="1">
            <a:spLocks noChangeArrowheads="1"/>
          </p:cNvSpPr>
          <p:nvPr/>
        </p:nvSpPr>
        <p:spPr bwMode="auto">
          <a:xfrm>
            <a:off x="8458200" y="6324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15</a:t>
            </a:r>
            <a:endParaRPr lang="en-GB" altLang="en-US" sz="1800" dirty="0">
              <a:latin typeface="Arial" charset="0"/>
            </a:endParaRPr>
          </a:p>
        </p:txBody>
      </p:sp>
      <p:pic>
        <p:nvPicPr>
          <p:cNvPr id="16388" name="Picture 5" descr="Adult Car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4701751"/>
            <a:ext cx="2743200" cy="195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7" descr="Male carer talking through a leaflet with elderly man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609600"/>
            <a:ext cx="53149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8" descr="Medway Council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GB" altLang="en-US" dirty="0" smtClean="0"/>
              <a:t>What is the definition of a Carer?</a:t>
            </a:r>
          </a:p>
        </p:txBody>
      </p:sp>
      <p:sp>
        <p:nvSpPr>
          <p:cNvPr id="3075" name="Content Placeholder 2"/>
          <p:cNvSpPr>
            <a:spLocks noGrp="1"/>
          </p:cNvSpPr>
          <p:nvPr>
            <p:ph idx="1"/>
          </p:nvPr>
        </p:nvSpPr>
        <p:spPr>
          <a:xfrm>
            <a:off x="914400" y="1981993"/>
            <a:ext cx="8229600" cy="4525963"/>
          </a:xfrm>
        </p:spPr>
        <p:txBody>
          <a:bodyPr/>
          <a:lstStyle/>
          <a:p>
            <a:pPr marL="0" indent="0" eaLnBrk="1" hangingPunct="1">
              <a:buNone/>
            </a:pPr>
            <a:r>
              <a:rPr lang="en-GB" altLang="en-US" sz="3000" dirty="0" smtClean="0"/>
              <a:t>The Care Act defines a carer as:</a:t>
            </a:r>
          </a:p>
          <a:p>
            <a:pPr marL="0" indent="0" eaLnBrk="1" hangingPunct="1">
              <a:buNone/>
            </a:pPr>
            <a:endParaRPr lang="en-GB" altLang="en-US" sz="3000" dirty="0" smtClean="0"/>
          </a:p>
          <a:p>
            <a:pPr marL="0" indent="0" eaLnBrk="1" hangingPunct="1">
              <a:buNone/>
            </a:pPr>
            <a:r>
              <a:rPr lang="en-GB" altLang="en-US" sz="3000" dirty="0" smtClean="0"/>
              <a:t>“ </a:t>
            </a:r>
            <a:r>
              <a:rPr lang="en-GB" altLang="en-US" sz="3000" i="1" dirty="0" smtClean="0"/>
              <a:t>an adult who provides or intends to provide care   for another adult needing care”</a:t>
            </a:r>
          </a:p>
          <a:p>
            <a:pPr marL="0" indent="0" eaLnBrk="1" hangingPunct="1">
              <a:buNone/>
            </a:pPr>
            <a:endParaRPr lang="en-GB" altLang="en-US" sz="3000" i="1" dirty="0"/>
          </a:p>
          <a:p>
            <a:pPr eaLnBrk="1" hangingPunct="1">
              <a:buNone/>
            </a:pPr>
            <a:r>
              <a:rPr lang="en-GB" altLang="en-US" sz="2000" dirty="0"/>
              <a:t>Clause10 (3</a:t>
            </a:r>
            <a:r>
              <a:rPr lang="en-GB" altLang="en-US" sz="2000" dirty="0" smtClean="0"/>
              <a:t>) Care Act</a:t>
            </a:r>
            <a:endParaRPr lang="en-GB" altLang="en-US" sz="2000" i="1" dirty="0" smtClean="0"/>
          </a:p>
        </p:txBody>
      </p:sp>
      <p:sp>
        <p:nvSpPr>
          <p:cNvPr id="3076" name="Text Box 1028"/>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a:latin typeface="Arial" charset="0"/>
              </a:rPr>
              <a:t>1</a:t>
            </a:r>
          </a:p>
        </p:txBody>
      </p:sp>
      <p:pic>
        <p:nvPicPr>
          <p:cNvPr id="3077" name="Picture 1029" descr="Medway Council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Another Definition</a:t>
            </a:r>
            <a:endParaRPr lang="en-GB" dirty="0"/>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smtClean="0"/>
              <a:t>A carer is someone of any age who provides unpaid support to family or friends who could not manage without his help. This could be caring for a relative, partner a child or friend who is ill, frail, disabled or has mental health or substance misuse problems.</a:t>
            </a:r>
          </a:p>
          <a:p>
            <a:pPr>
              <a:buFont typeface="Arial" panose="020B0604020202020204" pitchFamily="34" charset="0"/>
              <a:buChar char="•"/>
            </a:pPr>
            <a:r>
              <a:rPr lang="en-GB" sz="2800" i="1" dirty="0" smtClean="0"/>
              <a:t>“Recognised, Valued and Supported :Next steps for the carers strategy , 2010”</a:t>
            </a:r>
            <a:endParaRPr lang="en-GB" sz="2800" i="1" dirty="0"/>
          </a:p>
        </p:txBody>
      </p:sp>
      <p:pic>
        <p:nvPicPr>
          <p:cNvPr id="5" name="Picture 1030" descr="Medway Council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 Box 1028"/>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2</a:t>
            </a:r>
          </a:p>
        </p:txBody>
      </p:sp>
    </p:spTree>
    <p:extLst>
      <p:ext uri="{BB962C8B-B14F-4D97-AF65-F5344CB8AC3E}">
        <p14:creationId xmlns:p14="http://schemas.microsoft.com/office/powerpoint/2010/main" val="2326180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altLang="en-US" smtClean="0"/>
              <a:t>Statistics</a:t>
            </a:r>
          </a:p>
        </p:txBody>
      </p:sp>
      <p:sp>
        <p:nvSpPr>
          <p:cNvPr id="4099" name="Content Placeholder 2"/>
          <p:cNvSpPr>
            <a:spLocks noGrp="1"/>
          </p:cNvSpPr>
          <p:nvPr>
            <p:ph idx="1"/>
          </p:nvPr>
        </p:nvSpPr>
        <p:spPr/>
        <p:txBody>
          <a:bodyPr/>
          <a:lstStyle/>
          <a:p>
            <a:pPr eaLnBrk="1" hangingPunct="1"/>
            <a:r>
              <a:rPr lang="en-GB" altLang="en-US" sz="3000" smtClean="0"/>
              <a:t>Almost 7 million informal carers in the UK</a:t>
            </a:r>
          </a:p>
          <a:p>
            <a:pPr eaLnBrk="1" hangingPunct="1"/>
            <a:r>
              <a:rPr lang="en-GB" altLang="en-US" sz="3000" smtClean="0"/>
              <a:t>700,000 of these are young carers</a:t>
            </a:r>
          </a:p>
          <a:p>
            <a:pPr eaLnBrk="1" hangingPunct="1"/>
            <a:r>
              <a:rPr lang="en-GB" altLang="en-US" sz="3000" smtClean="0"/>
              <a:t>42% men; 58% women</a:t>
            </a:r>
          </a:p>
          <a:p>
            <a:pPr eaLnBrk="1" hangingPunct="1"/>
            <a:r>
              <a:rPr lang="en-GB" altLang="en-US" sz="3000" smtClean="0"/>
              <a:t>Save the government approximately £119 billion every year</a:t>
            </a:r>
          </a:p>
          <a:p>
            <a:pPr eaLnBrk="1" hangingPunct="1"/>
            <a:r>
              <a:rPr lang="en-GB" altLang="en-US" sz="3000" smtClean="0"/>
              <a:t>Three in five people will care for someone at some point in their lives</a:t>
            </a:r>
          </a:p>
        </p:txBody>
      </p:sp>
      <p:sp>
        <p:nvSpPr>
          <p:cNvPr id="4100" name="Text Box 1028"/>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3</a:t>
            </a:r>
          </a:p>
        </p:txBody>
      </p:sp>
      <p:pic>
        <p:nvPicPr>
          <p:cNvPr id="4101" name="Picture 1030" descr="Medway Council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620713"/>
            <a:ext cx="8229600" cy="5505450"/>
          </a:xfrm>
        </p:spPr>
        <p:txBody>
          <a:bodyPr/>
          <a:lstStyle/>
          <a:p>
            <a:pPr eaLnBrk="1" hangingPunct="1"/>
            <a:r>
              <a:rPr lang="en-GB" altLang="en-US" sz="3000" dirty="0" smtClean="0"/>
              <a:t>In 2011, it was estimated that there were 25,033 informal carers living in Medway.</a:t>
            </a:r>
          </a:p>
        </p:txBody>
      </p:sp>
      <p:sp>
        <p:nvSpPr>
          <p:cNvPr id="5123" name="Text Box 1028"/>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smtClean="0">
                <a:latin typeface="Arial" charset="0"/>
              </a:rPr>
              <a:t>4</a:t>
            </a:r>
            <a:endParaRPr lang="en-GB" altLang="en-US" sz="1800" dirty="0">
              <a:latin typeface="Arial" charset="0"/>
            </a:endParaRPr>
          </a:p>
        </p:txBody>
      </p:sp>
      <p:pic>
        <p:nvPicPr>
          <p:cNvPr id="5124" name="Picture 1029" descr="Medway Council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8" name="Chart 7"/>
          <p:cNvGraphicFramePr>
            <a:graphicFrameLocks/>
          </p:cNvGraphicFramePr>
          <p:nvPr>
            <p:extLst>
              <p:ext uri="{D42A27DB-BD31-4B8C-83A1-F6EECF244321}">
                <p14:modId xmlns:p14="http://schemas.microsoft.com/office/powerpoint/2010/main" val="1373151031"/>
              </p:ext>
            </p:extLst>
          </p:nvPr>
        </p:nvGraphicFramePr>
        <p:xfrm>
          <a:off x="800100" y="1844824"/>
          <a:ext cx="7660332" cy="442964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GB" altLang="en-US" smtClean="0"/>
              <a:t>Carer’s Assessment</a:t>
            </a:r>
          </a:p>
        </p:txBody>
      </p:sp>
      <p:sp>
        <p:nvSpPr>
          <p:cNvPr id="6147" name="Content Placeholder 2"/>
          <p:cNvSpPr>
            <a:spLocks noGrp="1"/>
          </p:cNvSpPr>
          <p:nvPr>
            <p:ph idx="1"/>
          </p:nvPr>
        </p:nvSpPr>
        <p:spPr>
          <a:xfrm>
            <a:off x="457200" y="1600200"/>
            <a:ext cx="8229600" cy="4997450"/>
          </a:xfrm>
        </p:spPr>
        <p:txBody>
          <a:bodyPr/>
          <a:lstStyle/>
          <a:p>
            <a:pPr eaLnBrk="1" hangingPunct="1"/>
            <a:r>
              <a:rPr lang="en-GB" altLang="en-US" sz="3000" dirty="0" smtClean="0"/>
              <a:t>Request a carer’s assessment by contacting your Local Authority’s social services department</a:t>
            </a:r>
          </a:p>
          <a:p>
            <a:pPr eaLnBrk="1" hangingPunct="1"/>
            <a:r>
              <a:rPr lang="en-GB" altLang="en-US" sz="3000" dirty="0" smtClean="0"/>
              <a:t>Looks at the needs of the carer, their willingness and ability to continue caring, the impact that caring has had on their lives, and whether they could benefit from additional services</a:t>
            </a:r>
          </a:p>
          <a:p>
            <a:pPr eaLnBrk="1" hangingPunct="1"/>
            <a:r>
              <a:rPr lang="en-GB" altLang="en-US" sz="3000" dirty="0" smtClean="0"/>
              <a:t>Assesses if the Carer is eligible to receive a service.</a:t>
            </a:r>
          </a:p>
          <a:p>
            <a:pPr eaLnBrk="1" hangingPunct="1"/>
            <a:r>
              <a:rPr lang="en-GB" altLang="en-US" sz="3000" dirty="0" smtClean="0"/>
              <a:t>Provide advocacy for the carer if necessary</a:t>
            </a:r>
          </a:p>
        </p:txBody>
      </p:sp>
      <p:sp>
        <p:nvSpPr>
          <p:cNvPr id="6148" name="Text Box 1028"/>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5</a:t>
            </a:r>
          </a:p>
        </p:txBody>
      </p:sp>
      <p:pic>
        <p:nvPicPr>
          <p:cNvPr id="6149" name="Picture 1029" descr="Medway Council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dirty="0" smtClean="0"/>
              <a:t>National Eligibility criteria for Carers</a:t>
            </a:r>
          </a:p>
        </p:txBody>
      </p:sp>
      <p:sp>
        <p:nvSpPr>
          <p:cNvPr id="7171" name="Content Placeholder 2"/>
          <p:cNvSpPr>
            <a:spLocks noGrp="1"/>
          </p:cNvSpPr>
          <p:nvPr>
            <p:ph idx="1"/>
          </p:nvPr>
        </p:nvSpPr>
        <p:spPr/>
        <p:txBody>
          <a:bodyPr/>
          <a:lstStyle/>
          <a:p>
            <a:pPr eaLnBrk="1" hangingPunct="1"/>
            <a:r>
              <a:rPr lang="en-GB" altLang="en-US" sz="3000" dirty="0" smtClean="0"/>
              <a:t>Do the needs arise because the carer is providing necessary care and support?</a:t>
            </a:r>
          </a:p>
          <a:p>
            <a:pPr eaLnBrk="1" hangingPunct="1"/>
            <a:r>
              <a:rPr lang="en-GB" altLang="en-US" sz="3000" dirty="0" smtClean="0"/>
              <a:t>Is the carer’s physical and mental health affected or deteriorating , or is the carer unable to achieve any of a list of outcomes?</a:t>
            </a:r>
          </a:p>
          <a:p>
            <a:pPr eaLnBrk="1" hangingPunct="1"/>
            <a:r>
              <a:rPr lang="en-GB" altLang="en-US" sz="3000" dirty="0" smtClean="0"/>
              <a:t>Is there consequently a significant impact on the Carers </a:t>
            </a:r>
            <a:r>
              <a:rPr lang="en-GB" altLang="en-US" sz="3000" smtClean="0"/>
              <a:t>health andwellbeing</a:t>
            </a:r>
            <a:r>
              <a:rPr lang="en-GB" altLang="en-US" sz="3000" dirty="0" smtClean="0"/>
              <a:t>?</a:t>
            </a:r>
          </a:p>
          <a:p>
            <a:pPr eaLnBrk="1" hangingPunct="1"/>
            <a:endParaRPr lang="en-GB" altLang="en-US" sz="3000" dirty="0" smtClean="0"/>
          </a:p>
          <a:p>
            <a:pPr eaLnBrk="1" hangingPunct="1"/>
            <a:endParaRPr lang="en-GB" altLang="en-US" sz="3000" dirty="0" smtClean="0"/>
          </a:p>
        </p:txBody>
      </p:sp>
      <p:sp>
        <p:nvSpPr>
          <p:cNvPr id="7173" name="Text Box 1029"/>
          <p:cNvSpPr txBox="1">
            <a:spLocks noChangeArrowheads="1"/>
          </p:cNvSpPr>
          <p:nvPr/>
        </p:nvSpPr>
        <p:spPr bwMode="auto">
          <a:xfrm>
            <a:off x="8610600" y="6324600"/>
            <a:ext cx="304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6</a:t>
            </a:r>
          </a:p>
        </p:txBody>
      </p:sp>
      <p:pic>
        <p:nvPicPr>
          <p:cNvPr id="7174" name="Picture 1030" descr="Medway Council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GB" altLang="en-US" sz="4000" smtClean="0"/>
              <a:t>Carers Rights</a:t>
            </a:r>
          </a:p>
        </p:txBody>
      </p:sp>
      <p:sp>
        <p:nvSpPr>
          <p:cNvPr id="8195" name="Content Placeholder 2"/>
          <p:cNvSpPr>
            <a:spLocks noGrp="1"/>
          </p:cNvSpPr>
          <p:nvPr>
            <p:ph idx="1"/>
          </p:nvPr>
        </p:nvSpPr>
        <p:spPr>
          <a:xfrm>
            <a:off x="457200" y="1447800"/>
            <a:ext cx="8229600" cy="4525963"/>
          </a:xfrm>
        </p:spPr>
        <p:txBody>
          <a:bodyPr/>
          <a:lstStyle/>
          <a:p>
            <a:pPr eaLnBrk="1" hangingPunct="1"/>
            <a:r>
              <a:rPr lang="en-GB" altLang="en-US" sz="3000" dirty="0" smtClean="0"/>
              <a:t>Individuals can request a carer’s assessment in their own right, independent of the person that they care for</a:t>
            </a:r>
          </a:p>
          <a:p>
            <a:pPr eaLnBrk="1" hangingPunct="1"/>
            <a:r>
              <a:rPr lang="en-GB" altLang="en-US" sz="3000" dirty="0" smtClean="0"/>
              <a:t>Local Authorities are required to take this carer’s assessment into account when commissioning community care services</a:t>
            </a:r>
          </a:p>
          <a:p>
            <a:pPr eaLnBrk="1" hangingPunct="1"/>
            <a:r>
              <a:rPr lang="en-GB" altLang="en-US" sz="3000" dirty="0" smtClean="0"/>
              <a:t>Local Authorities have a mandatory duty to provide services to carers and have a ‘duty to inform’ of their rights to an assessment</a:t>
            </a:r>
          </a:p>
        </p:txBody>
      </p:sp>
      <p:sp>
        <p:nvSpPr>
          <p:cNvPr id="8196" name="Text Box 1028"/>
          <p:cNvSpPr txBox="1">
            <a:spLocks noChangeArrowheads="1"/>
          </p:cNvSpPr>
          <p:nvPr/>
        </p:nvSpPr>
        <p:spPr bwMode="auto">
          <a:xfrm>
            <a:off x="8610600" y="6324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7</a:t>
            </a:r>
          </a:p>
        </p:txBody>
      </p:sp>
      <p:pic>
        <p:nvPicPr>
          <p:cNvPr id="8197" name="Picture 1029" descr="Medway Council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GB" altLang="en-US" sz="4000" smtClean="0"/>
              <a:t>Carers Rights</a:t>
            </a:r>
          </a:p>
        </p:txBody>
      </p:sp>
      <p:sp>
        <p:nvSpPr>
          <p:cNvPr id="9219" name="Content Placeholder 2"/>
          <p:cNvSpPr>
            <a:spLocks noGrp="1"/>
          </p:cNvSpPr>
          <p:nvPr>
            <p:ph idx="1"/>
          </p:nvPr>
        </p:nvSpPr>
        <p:spPr>
          <a:xfrm>
            <a:off x="457200" y="1524000"/>
            <a:ext cx="8229600" cy="4525963"/>
          </a:xfrm>
        </p:spPr>
        <p:txBody>
          <a:bodyPr/>
          <a:lstStyle/>
          <a:p>
            <a:pPr eaLnBrk="1" hangingPunct="1"/>
            <a:r>
              <a:rPr lang="en-GB" altLang="en-US" sz="3000" dirty="0" smtClean="0"/>
              <a:t>Carers can receive a direct payment for the support that they provide</a:t>
            </a:r>
          </a:p>
          <a:p>
            <a:pPr eaLnBrk="1" hangingPunct="1"/>
            <a:r>
              <a:rPr lang="en-GB" altLang="en-US" sz="3000" dirty="0" smtClean="0"/>
              <a:t>The carer’s assessment must take into account their wishes to work and undertake education, training and leisure activities.</a:t>
            </a:r>
          </a:p>
          <a:p>
            <a:pPr eaLnBrk="1" hangingPunct="1"/>
            <a:r>
              <a:rPr lang="en-GB" altLang="en-US" sz="3000" dirty="0" smtClean="0"/>
              <a:t>The Local Authority are responsible to meet the need of the carer should they be deemed eligible and if not provide Advice and Information.</a:t>
            </a:r>
          </a:p>
        </p:txBody>
      </p:sp>
      <p:sp>
        <p:nvSpPr>
          <p:cNvPr id="9220" name="Text Box 1027"/>
          <p:cNvSpPr txBox="1">
            <a:spLocks noChangeArrowheads="1"/>
          </p:cNvSpPr>
          <p:nvPr/>
        </p:nvSpPr>
        <p:spPr bwMode="auto">
          <a:xfrm>
            <a:off x="8610600" y="6324600"/>
            <a:ext cx="304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GB" altLang="en-US" sz="1800" dirty="0">
                <a:latin typeface="Arial" charset="0"/>
              </a:rPr>
              <a:t>8</a:t>
            </a:r>
          </a:p>
        </p:txBody>
      </p:sp>
      <p:pic>
        <p:nvPicPr>
          <p:cNvPr id="9221" name="Picture 1028" descr="Medway Council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5943600"/>
            <a:ext cx="9906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697</TotalTime>
  <Words>1046</Words>
  <Application>Microsoft Office PowerPoint</Application>
  <PresentationFormat>On-screen Show (4:3)</PresentationFormat>
  <Paragraphs>134</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Informal Carers  Sue Ernstzen</vt:lpstr>
      <vt:lpstr>What is the definition of a Carer?</vt:lpstr>
      <vt:lpstr>Another Definition</vt:lpstr>
      <vt:lpstr>Statistics</vt:lpstr>
      <vt:lpstr>PowerPoint Presentation</vt:lpstr>
      <vt:lpstr>Carer’s Assessment</vt:lpstr>
      <vt:lpstr>National Eligibility criteria for Carers</vt:lpstr>
      <vt:lpstr>Carers Rights</vt:lpstr>
      <vt:lpstr>Carers Rights</vt:lpstr>
      <vt:lpstr>Care Act 2014</vt:lpstr>
      <vt:lpstr>Carer Difficulties</vt:lpstr>
      <vt:lpstr>Carer’s Allowance</vt:lpstr>
      <vt:lpstr>Carer Services</vt:lpstr>
      <vt:lpstr>Carer Support Team –  Medway Council</vt:lpstr>
      <vt:lpstr>Useful Resources</vt:lpstr>
      <vt:lpstr>Thank you for Listening Any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Informal Carers</dc:title>
  <dc:creator>Alex</dc:creator>
  <cp:lastModifiedBy>admin, infra.tjh</cp:lastModifiedBy>
  <cp:revision>71</cp:revision>
  <cp:lastPrinted>2016-01-25T11:57:00Z</cp:lastPrinted>
  <dcterms:created xsi:type="dcterms:W3CDTF">2014-05-01T04:47:37Z</dcterms:created>
  <dcterms:modified xsi:type="dcterms:W3CDTF">2016-01-25T12:25:39Z</dcterms:modified>
</cp:coreProperties>
</file>