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83" r:id="rId4"/>
    <p:sldId id="265" r:id="rId5"/>
    <p:sldId id="267" r:id="rId6"/>
    <p:sldId id="270" r:id="rId7"/>
    <p:sldId id="268" r:id="rId8"/>
    <p:sldId id="280" r:id="rId9"/>
    <p:sldId id="281" r:id="rId10"/>
    <p:sldId id="266" r:id="rId11"/>
    <p:sldId id="271" r:id="rId12"/>
    <p:sldId id="272" r:id="rId13"/>
    <p:sldId id="273" r:id="rId14"/>
    <p:sldId id="274" r:id="rId15"/>
    <p:sldId id="275" r:id="rId16"/>
    <p:sldId id="276" r:id="rId17"/>
    <p:sldId id="277" r:id="rId18"/>
    <p:sldId id="278" r:id="rId19"/>
    <p:sldId id="279" r:id="rId20"/>
    <p:sldId id="28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84" autoAdjust="0"/>
    <p:restoredTop sz="94660"/>
  </p:normalViewPr>
  <p:slideViewPr>
    <p:cSldViewPr>
      <p:cViewPr varScale="1">
        <p:scale>
          <a:sx n="104" d="100"/>
          <a:sy n="104" d="100"/>
        </p:scale>
        <p:origin x="600"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713460E-0E05-499F-8080-42F77CA575A4}" type="datetimeFigureOut">
              <a:rPr lang="en-GB" smtClean="0"/>
              <a:t>02/11/2015</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92CDA8-BBFC-4991-BB49-EE3D60525A06}"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02/11/2015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02/11/2015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02/11/2015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02/11/2015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713460E-0E05-499F-8080-42F77CA575A4}" type="datetimeFigureOut">
              <a:rPr lang="en-GB" smtClean="0"/>
              <a:t>02/11/2015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713460E-0E05-499F-8080-42F77CA575A4}" type="datetimeFigureOut">
              <a:rPr lang="en-GB" smtClean="0"/>
              <a:t>02/11/2015</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713460E-0E05-499F-8080-42F77CA575A4}" type="datetimeFigureOut">
              <a:rPr lang="en-GB" smtClean="0"/>
              <a:t>02/11/2015</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713460E-0E05-499F-8080-42F77CA575A4}" type="datetimeFigureOut">
              <a:rPr lang="en-GB" smtClean="0"/>
              <a:t>02/11/2015</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713460E-0E05-499F-8080-42F77CA575A4}" type="datetimeFigureOut">
              <a:rPr lang="en-GB" smtClean="0"/>
              <a:t>02/11/2015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713460E-0E05-499F-8080-42F77CA575A4}" type="datetimeFigureOut">
              <a:rPr lang="en-GB" smtClean="0"/>
              <a:t>02/11/2015</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92CDA8-BBFC-4991-BB49-EE3D60525A06}"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713460E-0E05-499F-8080-42F77CA575A4}" type="datetimeFigureOut">
              <a:rPr lang="en-GB" smtClean="0"/>
              <a:t>02/11/2015</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92CDA8-BBFC-4991-BB49-EE3D60525A06}"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BTEC Level 1 Award in preparing to work in Adult Social Care</a:t>
            </a:r>
            <a:endParaRPr lang="en-GB" dirty="0"/>
          </a:p>
        </p:txBody>
      </p:sp>
      <p:sp>
        <p:nvSpPr>
          <p:cNvPr id="3" name="Subtitle 2"/>
          <p:cNvSpPr>
            <a:spLocks noGrp="1"/>
          </p:cNvSpPr>
          <p:nvPr>
            <p:ph type="subTitle" idx="1"/>
          </p:nvPr>
        </p:nvSpPr>
        <p:spPr>
          <a:xfrm>
            <a:off x="683568" y="3789040"/>
            <a:ext cx="7772400" cy="1199704"/>
          </a:xfrm>
        </p:spPr>
        <p:txBody>
          <a:bodyPr>
            <a:normAutofit fontScale="92500" lnSpcReduction="20000"/>
          </a:bodyPr>
          <a:lstStyle/>
          <a:p>
            <a:r>
              <a:rPr lang="en-GB" dirty="0" smtClean="0"/>
              <a:t>Sam Dawson</a:t>
            </a:r>
          </a:p>
          <a:p>
            <a:r>
              <a:rPr lang="en-GB" dirty="0" smtClean="0"/>
              <a:t>Course Tutor</a:t>
            </a:r>
          </a:p>
          <a:p>
            <a:r>
              <a:rPr lang="en-GB" dirty="0" smtClean="0"/>
              <a:t>2</a:t>
            </a:r>
            <a:r>
              <a:rPr lang="en-GB" dirty="0" smtClean="0"/>
              <a:t>/11/2015</a:t>
            </a:r>
            <a:endParaRPr lang="en-GB" dirty="0"/>
          </a:p>
        </p:txBody>
      </p:sp>
    </p:spTree>
    <p:extLst>
      <p:ext uri="{BB962C8B-B14F-4D97-AF65-F5344CB8AC3E}">
        <p14:creationId xmlns:p14="http://schemas.microsoft.com/office/powerpoint/2010/main" val="2502358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331641" y="1474665"/>
            <a:ext cx="6264696" cy="4258591"/>
          </a:xfrm>
        </p:spPr>
      </p:pic>
      <p:sp>
        <p:nvSpPr>
          <p:cNvPr id="3" name="Title 2"/>
          <p:cNvSpPr>
            <a:spLocks noGrp="1"/>
          </p:cNvSpPr>
          <p:nvPr>
            <p:ph type="title"/>
          </p:nvPr>
        </p:nvSpPr>
        <p:spPr/>
        <p:txBody>
          <a:bodyPr/>
          <a:lstStyle/>
          <a:p>
            <a:r>
              <a:rPr lang="en-GB" dirty="0" smtClean="0"/>
              <a:t>Respecting other cultures</a:t>
            </a:r>
            <a:endParaRPr lang="en-GB" dirty="0"/>
          </a:p>
        </p:txBody>
      </p:sp>
    </p:spTree>
    <p:extLst>
      <p:ext uri="{BB962C8B-B14F-4D97-AF65-F5344CB8AC3E}">
        <p14:creationId xmlns:p14="http://schemas.microsoft.com/office/powerpoint/2010/main" val="596761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b="1" dirty="0" smtClean="0"/>
          </a:p>
          <a:p>
            <a:r>
              <a:rPr lang="en-GB" dirty="0" smtClean="0"/>
              <a:t>Open </a:t>
            </a:r>
            <a:r>
              <a:rPr lang="en-GB" dirty="0"/>
              <a:t>the doors of your mind to accepting what other people believe in. Try not to stereotype or brush things off when you haven't actually taken a closer look yet. Try to get away from the personal frame and adopt an observational one. </a:t>
            </a:r>
          </a:p>
        </p:txBody>
      </p:sp>
      <p:sp>
        <p:nvSpPr>
          <p:cNvPr id="3" name="Title 2"/>
          <p:cNvSpPr>
            <a:spLocks noGrp="1"/>
          </p:cNvSpPr>
          <p:nvPr>
            <p:ph type="title"/>
          </p:nvPr>
        </p:nvSpPr>
        <p:spPr/>
        <p:txBody>
          <a:bodyPr/>
          <a:lstStyle/>
          <a:p>
            <a:r>
              <a:rPr lang="en-GB" dirty="0"/>
              <a:t>Develop an open mind</a:t>
            </a:r>
          </a:p>
        </p:txBody>
      </p:sp>
    </p:spTree>
    <p:extLst>
      <p:ext uri="{BB962C8B-B14F-4D97-AF65-F5344CB8AC3E}">
        <p14:creationId xmlns:p14="http://schemas.microsoft.com/office/powerpoint/2010/main" val="2535871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403648" y="1203313"/>
            <a:ext cx="6552728" cy="4919432"/>
          </a:xfrm>
        </p:spPr>
      </p:pic>
      <p:sp>
        <p:nvSpPr>
          <p:cNvPr id="3" name="Title 2"/>
          <p:cNvSpPr>
            <a:spLocks noGrp="1"/>
          </p:cNvSpPr>
          <p:nvPr>
            <p:ph type="title"/>
          </p:nvPr>
        </p:nvSpPr>
        <p:spPr/>
        <p:txBody>
          <a:bodyPr/>
          <a:lstStyle/>
          <a:p>
            <a:r>
              <a:rPr lang="en-GB" dirty="0" smtClean="0"/>
              <a:t>Other people’s religion</a:t>
            </a:r>
            <a:endParaRPr lang="en-GB" dirty="0"/>
          </a:p>
        </p:txBody>
      </p:sp>
    </p:spTree>
    <p:extLst>
      <p:ext uri="{BB962C8B-B14F-4D97-AF65-F5344CB8AC3E}">
        <p14:creationId xmlns:p14="http://schemas.microsoft.com/office/powerpoint/2010/main" val="3329408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GB" dirty="0"/>
              <a:t>Though you may have your own faith, don't be afraid to look at other people's. This doesn't mean you have to change your beliefs or what you think is true, it simply means you are being open minded and interested in other people's cultures and lives. Try visiting temples or reading a few story books. Remember you do not have to convert or essentially believe everything - just be interested and observe, and remember that everyone has their right to believe in something.</a:t>
            </a:r>
          </a:p>
        </p:txBody>
      </p:sp>
      <p:sp>
        <p:nvSpPr>
          <p:cNvPr id="3" name="Title 2"/>
          <p:cNvSpPr>
            <a:spLocks noGrp="1"/>
          </p:cNvSpPr>
          <p:nvPr>
            <p:ph type="title"/>
          </p:nvPr>
        </p:nvSpPr>
        <p:spPr/>
        <p:txBody>
          <a:bodyPr/>
          <a:lstStyle/>
          <a:p>
            <a:r>
              <a:rPr lang="en-GB" dirty="0" smtClean="0"/>
              <a:t>Other people’s religion</a:t>
            </a:r>
            <a:endParaRPr lang="en-GB" dirty="0"/>
          </a:p>
        </p:txBody>
      </p:sp>
    </p:spTree>
    <p:extLst>
      <p:ext uri="{BB962C8B-B14F-4D97-AF65-F5344CB8AC3E}">
        <p14:creationId xmlns:p14="http://schemas.microsoft.com/office/powerpoint/2010/main" val="3444898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259632" y="1844824"/>
            <a:ext cx="6696744" cy="4440101"/>
          </a:xfrm>
        </p:spPr>
      </p:pic>
      <p:sp>
        <p:nvSpPr>
          <p:cNvPr id="3" name="Title 2"/>
          <p:cNvSpPr>
            <a:spLocks noGrp="1"/>
          </p:cNvSpPr>
          <p:nvPr>
            <p:ph type="title"/>
          </p:nvPr>
        </p:nvSpPr>
        <p:spPr/>
        <p:txBody>
          <a:bodyPr/>
          <a:lstStyle/>
          <a:p>
            <a:r>
              <a:rPr lang="en-GB" dirty="0" smtClean="0"/>
              <a:t>Other people’s history</a:t>
            </a:r>
            <a:endParaRPr lang="en-GB" dirty="0"/>
          </a:p>
        </p:txBody>
      </p:sp>
    </p:spTree>
    <p:extLst>
      <p:ext uri="{BB962C8B-B14F-4D97-AF65-F5344CB8AC3E}">
        <p14:creationId xmlns:p14="http://schemas.microsoft.com/office/powerpoint/2010/main" val="22087654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GB" dirty="0"/>
              <a:t>The way some civilizations developed can be fascinating! Try studying about ancient Egypt, the Indus Valley Civilization or Tudor history. When you start studying, you'll understand how things wove together to form the world we live in today. It's a great piece of knowledge to have, so don't deprive yourself of it! There are plenty of books and sites available to fuel your curiosity. Appreciate the way different people fought for what they believed in, even if those beliefs differ from yours.</a:t>
            </a:r>
          </a:p>
        </p:txBody>
      </p:sp>
      <p:sp>
        <p:nvSpPr>
          <p:cNvPr id="3" name="Title 2"/>
          <p:cNvSpPr>
            <a:spLocks noGrp="1"/>
          </p:cNvSpPr>
          <p:nvPr>
            <p:ph type="title"/>
          </p:nvPr>
        </p:nvSpPr>
        <p:spPr/>
        <p:txBody>
          <a:bodyPr/>
          <a:lstStyle/>
          <a:p>
            <a:r>
              <a:rPr lang="en-GB" dirty="0" smtClean="0"/>
              <a:t>Other people’s history</a:t>
            </a:r>
            <a:endParaRPr lang="en-GB" dirty="0"/>
          </a:p>
        </p:txBody>
      </p:sp>
    </p:spTree>
    <p:extLst>
      <p:ext uri="{BB962C8B-B14F-4D97-AF65-F5344CB8AC3E}">
        <p14:creationId xmlns:p14="http://schemas.microsoft.com/office/powerpoint/2010/main" val="3440117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475656" y="1311432"/>
            <a:ext cx="6336704" cy="4757254"/>
          </a:xfrm>
        </p:spPr>
      </p:pic>
      <p:sp>
        <p:nvSpPr>
          <p:cNvPr id="3" name="Title 2"/>
          <p:cNvSpPr>
            <a:spLocks noGrp="1"/>
          </p:cNvSpPr>
          <p:nvPr>
            <p:ph type="title"/>
          </p:nvPr>
        </p:nvSpPr>
        <p:spPr/>
        <p:txBody>
          <a:bodyPr/>
          <a:lstStyle/>
          <a:p>
            <a:r>
              <a:rPr lang="en-GB" dirty="0" smtClean="0"/>
              <a:t>Even what people eat is diverse</a:t>
            </a:r>
            <a:endParaRPr lang="en-GB" dirty="0"/>
          </a:p>
        </p:txBody>
      </p:sp>
    </p:spTree>
    <p:extLst>
      <p:ext uri="{BB962C8B-B14F-4D97-AF65-F5344CB8AC3E}">
        <p14:creationId xmlns:p14="http://schemas.microsoft.com/office/powerpoint/2010/main" val="396340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b="1" dirty="0" smtClean="0"/>
          </a:p>
          <a:p>
            <a:r>
              <a:rPr lang="en-GB" b="1" dirty="0" smtClean="0"/>
              <a:t>Try </a:t>
            </a:r>
            <a:r>
              <a:rPr lang="en-GB" b="1" dirty="0"/>
              <a:t>some new cuisines.</a:t>
            </a:r>
            <a:r>
              <a:rPr lang="en-GB" dirty="0"/>
              <a:t> Sample some Italian or try your hand at cooking curry. Enjoy different foods and the different ways meals are prepared. Don't restrict yourself, try everything!</a:t>
            </a:r>
          </a:p>
        </p:txBody>
      </p:sp>
      <p:sp>
        <p:nvSpPr>
          <p:cNvPr id="3" name="Title 2"/>
          <p:cNvSpPr>
            <a:spLocks noGrp="1"/>
          </p:cNvSpPr>
          <p:nvPr>
            <p:ph type="title"/>
          </p:nvPr>
        </p:nvSpPr>
        <p:spPr/>
        <p:txBody>
          <a:bodyPr/>
          <a:lstStyle/>
          <a:p>
            <a:r>
              <a:rPr lang="en-GB" dirty="0" smtClean="0"/>
              <a:t>Even what people eat is diverse</a:t>
            </a:r>
            <a:endParaRPr lang="en-GB" dirty="0"/>
          </a:p>
        </p:txBody>
      </p:sp>
    </p:spTree>
    <p:extLst>
      <p:ext uri="{BB962C8B-B14F-4D97-AF65-F5344CB8AC3E}">
        <p14:creationId xmlns:p14="http://schemas.microsoft.com/office/powerpoint/2010/main" val="1452320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19672" y="1365488"/>
            <a:ext cx="6120679" cy="4595081"/>
          </a:xfrm>
        </p:spPr>
      </p:pic>
      <p:sp>
        <p:nvSpPr>
          <p:cNvPr id="3" name="Title 2"/>
          <p:cNvSpPr>
            <a:spLocks noGrp="1"/>
          </p:cNvSpPr>
          <p:nvPr>
            <p:ph type="title"/>
          </p:nvPr>
        </p:nvSpPr>
        <p:spPr/>
        <p:txBody>
          <a:bodyPr/>
          <a:lstStyle/>
          <a:p>
            <a:r>
              <a:rPr lang="en-GB" dirty="0" smtClean="0"/>
              <a:t>Talk to people</a:t>
            </a:r>
            <a:endParaRPr lang="en-GB" dirty="0"/>
          </a:p>
        </p:txBody>
      </p:sp>
    </p:spTree>
    <p:extLst>
      <p:ext uri="{BB962C8B-B14F-4D97-AF65-F5344CB8AC3E}">
        <p14:creationId xmlns:p14="http://schemas.microsoft.com/office/powerpoint/2010/main" val="25835529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dirty="0" smtClean="0"/>
          </a:p>
          <a:p>
            <a:r>
              <a:rPr lang="en-GB" dirty="0" smtClean="0"/>
              <a:t>If </a:t>
            </a:r>
            <a:r>
              <a:rPr lang="en-GB" dirty="0"/>
              <a:t>you know people from different cultures, talk to them. It will help you understand that though they may believe and practise different things, that doesn't make them strange or backward. Developing friendships with those from other cultures can be a really great experience.</a:t>
            </a:r>
          </a:p>
        </p:txBody>
      </p:sp>
      <p:sp>
        <p:nvSpPr>
          <p:cNvPr id="3" name="Title 2"/>
          <p:cNvSpPr>
            <a:spLocks noGrp="1"/>
          </p:cNvSpPr>
          <p:nvPr>
            <p:ph type="title"/>
          </p:nvPr>
        </p:nvSpPr>
        <p:spPr/>
        <p:txBody>
          <a:bodyPr/>
          <a:lstStyle/>
          <a:p>
            <a:r>
              <a:rPr lang="en-GB" dirty="0" smtClean="0"/>
              <a:t>Talk to people</a:t>
            </a:r>
            <a:endParaRPr lang="en-GB" dirty="0"/>
          </a:p>
        </p:txBody>
      </p:sp>
    </p:spTree>
    <p:extLst>
      <p:ext uri="{BB962C8B-B14F-4D97-AF65-F5344CB8AC3E}">
        <p14:creationId xmlns:p14="http://schemas.microsoft.com/office/powerpoint/2010/main" val="1662758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smtClean="0"/>
              <a:t>To continue Unit 2- Introduction to the values and principles of Adult Social Care.</a:t>
            </a:r>
          </a:p>
          <a:p>
            <a:endParaRPr lang="en-GB" dirty="0"/>
          </a:p>
          <a:p>
            <a:r>
              <a:rPr lang="en-GB" dirty="0" smtClean="0"/>
              <a:t>To understand diversity, different cultures and values.</a:t>
            </a:r>
          </a:p>
          <a:p>
            <a:pPr marL="109728" indent="0">
              <a:buNone/>
            </a:pPr>
            <a:endParaRPr lang="en-GB" dirty="0" smtClean="0"/>
          </a:p>
          <a:p>
            <a:r>
              <a:rPr lang="en-GB" dirty="0" smtClean="0"/>
              <a:t>To explore equality and diversity in relation to Adult Social Care.</a:t>
            </a:r>
          </a:p>
          <a:p>
            <a:pPr marL="109728" indent="0">
              <a:buNone/>
            </a:pPr>
            <a:endParaRPr lang="en-GB" dirty="0" smtClean="0"/>
          </a:p>
          <a:p>
            <a:r>
              <a:rPr lang="en-GB" dirty="0" smtClean="0"/>
              <a:t>To revisit own values and beliefs in relation to diversity. </a:t>
            </a:r>
          </a:p>
          <a:p>
            <a:endParaRPr lang="en-GB" dirty="0" smtClean="0"/>
          </a:p>
          <a:p>
            <a:endParaRPr lang="en-GB" dirty="0"/>
          </a:p>
        </p:txBody>
      </p:sp>
      <p:sp>
        <p:nvSpPr>
          <p:cNvPr id="2" name="Title 1"/>
          <p:cNvSpPr>
            <a:spLocks noGrp="1"/>
          </p:cNvSpPr>
          <p:nvPr>
            <p:ph type="title"/>
          </p:nvPr>
        </p:nvSpPr>
        <p:spPr/>
        <p:txBody>
          <a:bodyPr/>
          <a:lstStyle/>
          <a:p>
            <a:r>
              <a:rPr lang="en-GB" dirty="0" smtClean="0"/>
              <a:t>Aims of the lesson</a:t>
            </a:r>
            <a:endParaRPr lang="en-GB" dirty="0"/>
          </a:p>
        </p:txBody>
      </p:sp>
    </p:spTree>
    <p:extLst>
      <p:ext uri="{BB962C8B-B14F-4D97-AF65-F5344CB8AC3E}">
        <p14:creationId xmlns:p14="http://schemas.microsoft.com/office/powerpoint/2010/main" val="428463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dirty="0" smtClean="0"/>
          </a:p>
          <a:p>
            <a:endParaRPr lang="en-GB" dirty="0"/>
          </a:p>
          <a:p>
            <a:r>
              <a:rPr lang="en-GB" dirty="0" smtClean="0"/>
              <a:t>How would you feel if someone did not respect your values and beliefs.</a:t>
            </a:r>
          </a:p>
          <a:p>
            <a:endParaRPr lang="en-GB" dirty="0"/>
          </a:p>
          <a:p>
            <a:r>
              <a:rPr lang="en-GB" dirty="0" smtClean="0"/>
              <a:t>How could we make sure that we respect and value diversity in others.</a:t>
            </a:r>
            <a:endParaRPr lang="en-GB" dirty="0"/>
          </a:p>
        </p:txBody>
      </p:sp>
      <p:sp>
        <p:nvSpPr>
          <p:cNvPr id="3" name="Title 2"/>
          <p:cNvSpPr>
            <a:spLocks noGrp="1"/>
          </p:cNvSpPr>
          <p:nvPr>
            <p:ph type="title"/>
          </p:nvPr>
        </p:nvSpPr>
        <p:spPr/>
        <p:txBody>
          <a:bodyPr>
            <a:normAutofit fontScale="90000"/>
          </a:bodyPr>
          <a:lstStyle/>
          <a:p>
            <a:r>
              <a:rPr lang="en-GB" dirty="0" smtClean="0"/>
              <a:t>Returning to your own values and beliefs</a:t>
            </a:r>
            <a:endParaRPr lang="en-GB" dirty="0"/>
          </a:p>
        </p:txBody>
      </p:sp>
    </p:spTree>
    <p:extLst>
      <p:ext uri="{BB962C8B-B14F-4D97-AF65-F5344CB8AC3E}">
        <p14:creationId xmlns:p14="http://schemas.microsoft.com/office/powerpoint/2010/main" val="1534281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In pairs what are the values and principles of adult social care.</a:t>
            </a:r>
            <a:endParaRPr lang="en-GB" dirty="0"/>
          </a:p>
          <a:p>
            <a:endParaRPr lang="en-GB" dirty="0"/>
          </a:p>
          <a:p>
            <a:r>
              <a:rPr lang="en-GB" dirty="0"/>
              <a:t>Complete and update ILPs</a:t>
            </a:r>
          </a:p>
          <a:p>
            <a:pPr marL="109728" indent="0">
              <a:buNone/>
            </a:pPr>
            <a:endParaRPr lang="en-GB" dirty="0"/>
          </a:p>
        </p:txBody>
      </p:sp>
      <p:sp>
        <p:nvSpPr>
          <p:cNvPr id="3" name="Title 2"/>
          <p:cNvSpPr>
            <a:spLocks noGrp="1"/>
          </p:cNvSpPr>
          <p:nvPr>
            <p:ph type="title"/>
          </p:nvPr>
        </p:nvSpPr>
        <p:spPr/>
        <p:txBody>
          <a:bodyPr/>
          <a:lstStyle/>
          <a:p>
            <a:r>
              <a:rPr lang="en-GB" dirty="0"/>
              <a:t>Recap on </a:t>
            </a:r>
            <a:r>
              <a:rPr lang="en-GB" dirty="0" smtClean="0"/>
              <a:t>values </a:t>
            </a:r>
            <a:r>
              <a:rPr lang="en-GB" smtClean="0"/>
              <a:t>and principles</a:t>
            </a:r>
            <a:endParaRPr lang="en-GB" dirty="0"/>
          </a:p>
        </p:txBody>
      </p:sp>
    </p:spTree>
    <p:extLst>
      <p:ext uri="{BB962C8B-B14F-4D97-AF65-F5344CB8AC3E}">
        <p14:creationId xmlns:p14="http://schemas.microsoft.com/office/powerpoint/2010/main" val="1422065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Important to ensure equality lies at the heart of care and support and is clearly demonstrated in the behaviours of staff.</a:t>
            </a:r>
          </a:p>
          <a:p>
            <a:r>
              <a:rPr lang="en-GB" dirty="0" smtClean="0"/>
              <a:t>All organisations that support the sector have a role in promoting the development of care and support that is personal, fair and diverse.</a:t>
            </a:r>
          </a:p>
          <a:p>
            <a:r>
              <a:rPr lang="en-GB" dirty="0" smtClean="0"/>
              <a:t>Common Core Strategic equality and diversity principles (Skills for Care 2013)</a:t>
            </a:r>
            <a:endParaRPr lang="en-GB" dirty="0"/>
          </a:p>
        </p:txBody>
      </p:sp>
      <p:sp>
        <p:nvSpPr>
          <p:cNvPr id="3" name="Title 2"/>
          <p:cNvSpPr>
            <a:spLocks noGrp="1"/>
          </p:cNvSpPr>
          <p:nvPr>
            <p:ph type="title"/>
          </p:nvPr>
        </p:nvSpPr>
        <p:spPr/>
        <p:txBody>
          <a:bodyPr/>
          <a:lstStyle/>
          <a:p>
            <a:r>
              <a:rPr lang="en-GB" dirty="0" smtClean="0"/>
              <a:t>Equality and Diversity</a:t>
            </a:r>
            <a:endParaRPr lang="en-GB" dirty="0"/>
          </a:p>
        </p:txBody>
      </p:sp>
    </p:spTree>
    <p:extLst>
      <p:ext uri="{BB962C8B-B14F-4D97-AF65-F5344CB8AC3E}">
        <p14:creationId xmlns:p14="http://schemas.microsoft.com/office/powerpoint/2010/main" val="234658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Care and support should be arranged around individuals, their families, carers and communities.</a:t>
            </a:r>
          </a:p>
          <a:p>
            <a:r>
              <a:rPr lang="en-GB" dirty="0" smtClean="0"/>
              <a:t>We need to recognise differences and individuality to reduce inequality in Adult Social </a:t>
            </a:r>
            <a:r>
              <a:rPr lang="en-GB" smtClean="0"/>
              <a:t>Care Outcomes</a:t>
            </a:r>
            <a:endParaRPr lang="en-GB" dirty="0"/>
          </a:p>
        </p:txBody>
      </p:sp>
      <p:sp>
        <p:nvSpPr>
          <p:cNvPr id="3" name="Title 2"/>
          <p:cNvSpPr>
            <a:spLocks noGrp="1"/>
          </p:cNvSpPr>
          <p:nvPr>
            <p:ph type="title"/>
          </p:nvPr>
        </p:nvSpPr>
        <p:spPr/>
        <p:txBody>
          <a:bodyPr/>
          <a:lstStyle/>
          <a:p>
            <a:r>
              <a:rPr lang="en-GB" dirty="0" smtClean="0"/>
              <a:t>Equality and diversity</a:t>
            </a:r>
            <a:endParaRPr lang="en-GB" dirty="0"/>
          </a:p>
        </p:txBody>
      </p:sp>
    </p:spTree>
    <p:extLst>
      <p:ext uri="{BB962C8B-B14F-4D97-AF65-F5344CB8AC3E}">
        <p14:creationId xmlns:p14="http://schemas.microsoft.com/office/powerpoint/2010/main" val="3931472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GB" sz="6000" dirty="0" smtClean="0"/>
          </a:p>
          <a:p>
            <a:pPr marL="109728" indent="0">
              <a:buNone/>
            </a:pPr>
            <a:r>
              <a:rPr lang="en-GB" sz="6000" dirty="0" smtClean="0"/>
              <a:t>Why should diversity be respected?</a:t>
            </a:r>
            <a:endParaRPr lang="en-GB" sz="6000" dirty="0"/>
          </a:p>
        </p:txBody>
      </p:sp>
      <p:sp>
        <p:nvSpPr>
          <p:cNvPr id="3" name="Title 2"/>
          <p:cNvSpPr>
            <a:spLocks noGrp="1"/>
          </p:cNvSpPr>
          <p:nvPr>
            <p:ph type="title"/>
          </p:nvPr>
        </p:nvSpPr>
        <p:spPr/>
        <p:txBody>
          <a:bodyPr>
            <a:normAutofit/>
          </a:bodyPr>
          <a:lstStyle/>
          <a:p>
            <a:r>
              <a:rPr lang="en-GB" dirty="0" smtClean="0"/>
              <a:t>Group discussion</a:t>
            </a:r>
            <a:endParaRPr lang="en-GB" dirty="0"/>
          </a:p>
        </p:txBody>
      </p:sp>
    </p:spTree>
    <p:extLst>
      <p:ext uri="{BB962C8B-B14F-4D97-AF65-F5344CB8AC3E}">
        <p14:creationId xmlns:p14="http://schemas.microsoft.com/office/powerpoint/2010/main" val="948898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Promotion of individual rights.</a:t>
            </a:r>
          </a:p>
          <a:p>
            <a:r>
              <a:rPr lang="en-GB" dirty="0" smtClean="0"/>
              <a:t>Empowerment of individuals.</a:t>
            </a:r>
          </a:p>
          <a:p>
            <a:r>
              <a:rPr lang="en-GB" dirty="0" smtClean="0"/>
              <a:t>Supporting choice.</a:t>
            </a:r>
          </a:p>
          <a:p>
            <a:r>
              <a:rPr lang="en-GB" dirty="0" smtClean="0"/>
              <a:t>Recognition of the individual.</a:t>
            </a:r>
          </a:p>
          <a:p>
            <a:r>
              <a:rPr lang="en-GB" dirty="0" smtClean="0"/>
              <a:t>Legal and organisational requirements.</a:t>
            </a:r>
          </a:p>
          <a:p>
            <a:r>
              <a:rPr lang="en-GB" dirty="0" smtClean="0"/>
              <a:t>Promotion of overall well-being.</a:t>
            </a:r>
          </a:p>
          <a:p>
            <a:r>
              <a:rPr lang="en-GB" dirty="0" smtClean="0"/>
              <a:t>Quality of experience.</a:t>
            </a:r>
          </a:p>
          <a:p>
            <a:r>
              <a:rPr lang="en-GB" dirty="0" smtClean="0"/>
              <a:t>Reduce the risk of discriminatory practice.</a:t>
            </a:r>
          </a:p>
          <a:p>
            <a:r>
              <a:rPr lang="en-GB" dirty="0" smtClean="0"/>
              <a:t>Development of tolerance.</a:t>
            </a:r>
            <a:endParaRPr lang="en-GB" dirty="0"/>
          </a:p>
        </p:txBody>
      </p:sp>
      <p:sp>
        <p:nvSpPr>
          <p:cNvPr id="3" name="Title 2"/>
          <p:cNvSpPr>
            <a:spLocks noGrp="1"/>
          </p:cNvSpPr>
          <p:nvPr>
            <p:ph type="title"/>
          </p:nvPr>
        </p:nvSpPr>
        <p:spPr/>
        <p:txBody>
          <a:bodyPr>
            <a:normAutofit fontScale="90000"/>
          </a:bodyPr>
          <a:lstStyle/>
          <a:p>
            <a:r>
              <a:rPr lang="en-GB" dirty="0" smtClean="0"/>
              <a:t>Importance of respecting diversity</a:t>
            </a:r>
            <a:endParaRPr lang="en-GB" dirty="0"/>
          </a:p>
        </p:txBody>
      </p:sp>
    </p:spTree>
    <p:extLst>
      <p:ext uri="{BB962C8B-B14F-4D97-AF65-F5344CB8AC3E}">
        <p14:creationId xmlns:p14="http://schemas.microsoft.com/office/powerpoint/2010/main" val="3989334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GB" sz="9600" dirty="0" smtClean="0"/>
              <a:t>        </a:t>
            </a:r>
          </a:p>
          <a:p>
            <a:pPr marL="109728" indent="0">
              <a:buNone/>
            </a:pPr>
            <a:r>
              <a:rPr lang="en-GB" sz="9600" dirty="0"/>
              <a:t> </a:t>
            </a:r>
            <a:r>
              <a:rPr lang="en-GB" sz="9600" dirty="0" smtClean="0"/>
              <a:t>        </a:t>
            </a:r>
            <a:endParaRPr lang="en-GB" sz="9600" dirty="0"/>
          </a:p>
        </p:txBody>
      </p:sp>
      <p:sp>
        <p:nvSpPr>
          <p:cNvPr id="3" name="Title 2"/>
          <p:cNvSpPr>
            <a:spLocks noGrp="1"/>
          </p:cNvSpPr>
          <p:nvPr>
            <p:ph type="title"/>
          </p:nvPr>
        </p:nvSpPr>
        <p:spPr/>
        <p:txBody>
          <a:bodyPr/>
          <a:lstStyle/>
          <a:p>
            <a:r>
              <a:rPr lang="en-GB" dirty="0" smtClean="0"/>
              <a:t>What is culture</a:t>
            </a:r>
            <a:endParaRPr lang="en-GB" dirty="0"/>
          </a:p>
        </p:txBody>
      </p:sp>
      <p:pic>
        <p:nvPicPr>
          <p:cNvPr id="1026" name="Picture 2" descr="C:\Users\Sam Dawson\AppData\Local\Microsoft\Windows\Temporary Internet Files\Content.IE5\HKO0ALU5\MC900441428[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428" y="1600428"/>
            <a:ext cx="3657143" cy="3657143"/>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Sam Dawson\AppData\Local\Microsoft\Windows\Temporary Internet Files\Content.IE5\HKO0ALU5\MC900441428[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428" y="1600428"/>
            <a:ext cx="3657143" cy="3657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0028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The characteristics of a particular group of people.</a:t>
            </a:r>
          </a:p>
          <a:p>
            <a:r>
              <a:rPr lang="en-GB" dirty="0" smtClean="0"/>
              <a:t>Can be defined by everything from language, religion, cuisine, social habits, music and arts.</a:t>
            </a:r>
          </a:p>
          <a:p>
            <a:r>
              <a:rPr lang="en-GB" dirty="0" smtClean="0"/>
              <a:t>Culture and society are not the same.</a:t>
            </a:r>
          </a:p>
          <a:p>
            <a:r>
              <a:rPr lang="en-GB" dirty="0" smtClean="0"/>
              <a:t>Cultures are complexes of learned behaviour patterns and perceptions.</a:t>
            </a:r>
          </a:p>
          <a:p>
            <a:r>
              <a:rPr lang="en-GB" dirty="0" smtClean="0"/>
              <a:t>Societies are groups of interacting organisms.</a:t>
            </a:r>
          </a:p>
        </p:txBody>
      </p:sp>
      <p:sp>
        <p:nvSpPr>
          <p:cNvPr id="3" name="Title 2"/>
          <p:cNvSpPr>
            <a:spLocks noGrp="1"/>
          </p:cNvSpPr>
          <p:nvPr>
            <p:ph type="title"/>
          </p:nvPr>
        </p:nvSpPr>
        <p:spPr/>
        <p:txBody>
          <a:bodyPr/>
          <a:lstStyle/>
          <a:p>
            <a:r>
              <a:rPr lang="en-GB" dirty="0" smtClean="0"/>
              <a:t>What is culture</a:t>
            </a:r>
            <a:endParaRPr lang="en-GB" dirty="0"/>
          </a:p>
        </p:txBody>
      </p:sp>
    </p:spTree>
    <p:extLst>
      <p:ext uri="{BB962C8B-B14F-4D97-AF65-F5344CB8AC3E}">
        <p14:creationId xmlns:p14="http://schemas.microsoft.com/office/powerpoint/2010/main" val="37549894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426</TotalTime>
  <Words>685</Words>
  <Application>Microsoft Office PowerPoint</Application>
  <PresentationFormat>On-screen Show (4:3)</PresentationFormat>
  <Paragraphs>69</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Lucida Sans Unicode</vt:lpstr>
      <vt:lpstr>Verdana</vt:lpstr>
      <vt:lpstr>Wingdings 2</vt:lpstr>
      <vt:lpstr>Wingdings 3</vt:lpstr>
      <vt:lpstr>Concourse</vt:lpstr>
      <vt:lpstr>BTEC Level 1 Award in preparing to work in Adult Social Care</vt:lpstr>
      <vt:lpstr>Aims of the lesson</vt:lpstr>
      <vt:lpstr>Recap on values and principles</vt:lpstr>
      <vt:lpstr>Equality and Diversity</vt:lpstr>
      <vt:lpstr>Equality and diversity</vt:lpstr>
      <vt:lpstr>Group discussion</vt:lpstr>
      <vt:lpstr>Importance of respecting diversity</vt:lpstr>
      <vt:lpstr>What is culture</vt:lpstr>
      <vt:lpstr>What is culture</vt:lpstr>
      <vt:lpstr>Respecting other cultures</vt:lpstr>
      <vt:lpstr>Develop an open mind</vt:lpstr>
      <vt:lpstr>Other people’s religion</vt:lpstr>
      <vt:lpstr>Other people’s religion</vt:lpstr>
      <vt:lpstr>Other people’s history</vt:lpstr>
      <vt:lpstr>Other people’s history</vt:lpstr>
      <vt:lpstr>Even what people eat is diverse</vt:lpstr>
      <vt:lpstr>Even what people eat is diverse</vt:lpstr>
      <vt:lpstr>Talk to people</vt:lpstr>
      <vt:lpstr>Talk to people</vt:lpstr>
      <vt:lpstr>Returning to your own values and beliefs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BTEC Level 1 Award in preparing to work in Adult Social Care</dc:title>
  <dc:creator>Sam Dawson</dc:creator>
  <cp:lastModifiedBy>Sam Dawson</cp:lastModifiedBy>
  <cp:revision>35</cp:revision>
  <dcterms:created xsi:type="dcterms:W3CDTF">2014-04-19T08:45:16Z</dcterms:created>
  <dcterms:modified xsi:type="dcterms:W3CDTF">2015-11-02T10:53:05Z</dcterms:modified>
</cp:coreProperties>
</file>