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97" r:id="rId4"/>
    <p:sldId id="265" r:id="rId5"/>
    <p:sldId id="287" r:id="rId6"/>
    <p:sldId id="288" r:id="rId7"/>
    <p:sldId id="291" r:id="rId8"/>
    <p:sldId id="289" r:id="rId9"/>
    <p:sldId id="290" r:id="rId10"/>
    <p:sldId id="292" r:id="rId11"/>
    <p:sldId id="293" r:id="rId12"/>
    <p:sldId id="294" r:id="rId13"/>
    <p:sldId id="295" r:id="rId14"/>
    <p:sldId id="29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104" d="100"/>
          <a:sy n="104" d="100"/>
        </p:scale>
        <p:origin x="6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F53203-596B-42AA-911D-231E7BBBC9A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89CF37F-706D-4DC1-8697-5FDB865A9E6A}">
      <dgm:prSet phldrT="[Text]"/>
      <dgm:spPr/>
      <dgm:t>
        <a:bodyPr/>
        <a:lstStyle/>
        <a:p>
          <a:r>
            <a:rPr lang="en-GB" dirty="0" smtClean="0"/>
            <a:t>Key Terms</a:t>
          </a:r>
          <a:endParaRPr lang="en-GB" dirty="0"/>
        </a:p>
      </dgm:t>
    </dgm:pt>
    <dgm:pt modelId="{D3080FCB-8EA3-45AD-BDC0-35EF14188B1D}" type="parTrans" cxnId="{F08555ED-8884-4876-BAB6-1DA5D26A2A26}">
      <dgm:prSet/>
      <dgm:spPr/>
      <dgm:t>
        <a:bodyPr/>
        <a:lstStyle/>
        <a:p>
          <a:endParaRPr lang="en-GB"/>
        </a:p>
      </dgm:t>
    </dgm:pt>
    <dgm:pt modelId="{AABC7213-6661-43F7-BB32-4B1B348074B4}" type="sibTrans" cxnId="{F08555ED-8884-4876-BAB6-1DA5D26A2A26}">
      <dgm:prSet/>
      <dgm:spPr/>
      <dgm:t>
        <a:bodyPr/>
        <a:lstStyle/>
        <a:p>
          <a:endParaRPr lang="en-GB"/>
        </a:p>
      </dgm:t>
    </dgm:pt>
    <dgm:pt modelId="{39D31771-F171-4F5A-B560-ECE2B3B82F7C}">
      <dgm:prSet phldrT="[Text]"/>
      <dgm:spPr/>
      <dgm:t>
        <a:bodyPr/>
        <a:lstStyle/>
        <a:p>
          <a:r>
            <a:rPr lang="en-GB" b="1" dirty="0" smtClean="0"/>
            <a:t>Duty of care </a:t>
          </a:r>
          <a:r>
            <a:rPr lang="en-GB" dirty="0" smtClean="0"/>
            <a:t>– The legal obligation to act toward others with careful attention and reasonable caution to protect their well-being and prevent harm occurring.</a:t>
          </a:r>
          <a:endParaRPr lang="en-GB" dirty="0"/>
        </a:p>
      </dgm:t>
    </dgm:pt>
    <dgm:pt modelId="{028F7D6F-DF3D-4BB9-BF6D-10422464FF45}" type="parTrans" cxnId="{5F9E6FCD-D5A3-4E82-8BCC-C18D710F1D1A}">
      <dgm:prSet/>
      <dgm:spPr/>
      <dgm:t>
        <a:bodyPr/>
        <a:lstStyle/>
        <a:p>
          <a:endParaRPr lang="en-GB"/>
        </a:p>
      </dgm:t>
    </dgm:pt>
    <dgm:pt modelId="{6A607B58-79FE-489F-BD0B-682E38240898}" type="sibTrans" cxnId="{5F9E6FCD-D5A3-4E82-8BCC-C18D710F1D1A}">
      <dgm:prSet/>
      <dgm:spPr/>
      <dgm:t>
        <a:bodyPr/>
        <a:lstStyle/>
        <a:p>
          <a:endParaRPr lang="en-GB"/>
        </a:p>
      </dgm:t>
    </dgm:pt>
    <dgm:pt modelId="{388349BD-8680-4E43-B74E-29CD5DE1E982}">
      <dgm:prSet phldrT="[Text]"/>
      <dgm:spPr/>
      <dgm:t>
        <a:bodyPr/>
        <a:lstStyle/>
        <a:p>
          <a:r>
            <a:rPr lang="en-GB" b="1" dirty="0" smtClean="0"/>
            <a:t>Safe Practice </a:t>
          </a:r>
          <a:r>
            <a:rPr lang="en-GB" dirty="0" smtClean="0"/>
            <a:t>– Working in ways that uphold laws and standards, prevent harm and protect and promote the safety and well-being of others</a:t>
          </a:r>
          <a:endParaRPr lang="en-GB" dirty="0"/>
        </a:p>
      </dgm:t>
    </dgm:pt>
    <dgm:pt modelId="{DD9BD615-8E32-4185-884C-37481C6C100C}" type="parTrans" cxnId="{6DF5B9A4-68E4-4E24-A71B-2DE976DF8875}">
      <dgm:prSet/>
      <dgm:spPr/>
      <dgm:t>
        <a:bodyPr/>
        <a:lstStyle/>
        <a:p>
          <a:endParaRPr lang="en-GB"/>
        </a:p>
      </dgm:t>
    </dgm:pt>
    <dgm:pt modelId="{34F41E58-813C-44B6-B3D8-24F26E2471D1}" type="sibTrans" cxnId="{6DF5B9A4-68E4-4E24-A71B-2DE976DF8875}">
      <dgm:prSet/>
      <dgm:spPr/>
      <dgm:t>
        <a:bodyPr/>
        <a:lstStyle/>
        <a:p>
          <a:endParaRPr lang="en-GB"/>
        </a:p>
      </dgm:t>
    </dgm:pt>
    <dgm:pt modelId="{4F6D21C2-E1C4-4598-8629-A00E493BD74A}" type="pres">
      <dgm:prSet presAssocID="{82F53203-596B-42AA-911D-231E7BBBC9A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8AB475AB-3513-40BF-9B19-DA9B5EA2C994}" type="pres">
      <dgm:prSet presAssocID="{589CF37F-706D-4DC1-8697-5FDB865A9E6A}" presName="root" presStyleCnt="0"/>
      <dgm:spPr/>
    </dgm:pt>
    <dgm:pt modelId="{D6CB9591-F3F4-4B95-BB2F-CE17AA863D9F}" type="pres">
      <dgm:prSet presAssocID="{589CF37F-706D-4DC1-8697-5FDB865A9E6A}" presName="rootComposite" presStyleCnt="0"/>
      <dgm:spPr/>
    </dgm:pt>
    <dgm:pt modelId="{849C0FB1-C549-479F-A2D5-5A9274D20E35}" type="pres">
      <dgm:prSet presAssocID="{589CF37F-706D-4DC1-8697-5FDB865A9E6A}" presName="rootText" presStyleLbl="node1" presStyleIdx="0" presStyleCnt="1"/>
      <dgm:spPr/>
      <dgm:t>
        <a:bodyPr/>
        <a:lstStyle/>
        <a:p>
          <a:endParaRPr lang="en-GB"/>
        </a:p>
      </dgm:t>
    </dgm:pt>
    <dgm:pt modelId="{3EC9F2C0-2A86-4AD8-AF1D-1898FF7FAD07}" type="pres">
      <dgm:prSet presAssocID="{589CF37F-706D-4DC1-8697-5FDB865A9E6A}" presName="rootConnector" presStyleLbl="node1" presStyleIdx="0" presStyleCnt="1"/>
      <dgm:spPr/>
      <dgm:t>
        <a:bodyPr/>
        <a:lstStyle/>
        <a:p>
          <a:endParaRPr lang="en-GB"/>
        </a:p>
      </dgm:t>
    </dgm:pt>
    <dgm:pt modelId="{6D6C3636-6621-4DB9-B7F7-80FACF2F7E0E}" type="pres">
      <dgm:prSet presAssocID="{589CF37F-706D-4DC1-8697-5FDB865A9E6A}" presName="childShape" presStyleCnt="0"/>
      <dgm:spPr/>
    </dgm:pt>
    <dgm:pt modelId="{9941797B-D43D-4D9B-9272-3E9A02913688}" type="pres">
      <dgm:prSet presAssocID="{028F7D6F-DF3D-4BB9-BF6D-10422464FF45}" presName="Name13" presStyleLbl="parChTrans1D2" presStyleIdx="0" presStyleCnt="2"/>
      <dgm:spPr/>
      <dgm:t>
        <a:bodyPr/>
        <a:lstStyle/>
        <a:p>
          <a:endParaRPr lang="en-GB"/>
        </a:p>
      </dgm:t>
    </dgm:pt>
    <dgm:pt modelId="{8C96B73F-F0C8-40C5-A4F5-0F47175DA69D}" type="pres">
      <dgm:prSet presAssocID="{39D31771-F171-4F5A-B560-ECE2B3B82F7C}" presName="childText" presStyleLbl="bgAcc1" presStyleIdx="0" presStyleCnt="2" custScaleX="17597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A8FB347-D654-4F7D-94C5-E3D0AE5D9D53}" type="pres">
      <dgm:prSet presAssocID="{DD9BD615-8E32-4185-884C-37481C6C100C}" presName="Name13" presStyleLbl="parChTrans1D2" presStyleIdx="1" presStyleCnt="2"/>
      <dgm:spPr/>
      <dgm:t>
        <a:bodyPr/>
        <a:lstStyle/>
        <a:p>
          <a:endParaRPr lang="en-GB"/>
        </a:p>
      </dgm:t>
    </dgm:pt>
    <dgm:pt modelId="{B4CC6CB8-DB5B-451A-9118-8FB42F1C16C0}" type="pres">
      <dgm:prSet presAssocID="{388349BD-8680-4E43-B74E-29CD5DE1E982}" presName="childText" presStyleLbl="bgAcc1" presStyleIdx="1" presStyleCnt="2" custScaleX="17597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DF5B9A4-68E4-4E24-A71B-2DE976DF8875}" srcId="{589CF37F-706D-4DC1-8697-5FDB865A9E6A}" destId="{388349BD-8680-4E43-B74E-29CD5DE1E982}" srcOrd="1" destOrd="0" parTransId="{DD9BD615-8E32-4185-884C-37481C6C100C}" sibTransId="{34F41E58-813C-44B6-B3D8-24F26E2471D1}"/>
    <dgm:cxn modelId="{56374F42-B3E1-4C37-A34C-91D545429D0E}" type="presOf" srcId="{028F7D6F-DF3D-4BB9-BF6D-10422464FF45}" destId="{9941797B-D43D-4D9B-9272-3E9A02913688}" srcOrd="0" destOrd="0" presId="urn:microsoft.com/office/officeart/2005/8/layout/hierarchy3"/>
    <dgm:cxn modelId="{CD1BD306-4363-4B83-8989-0BC2DAE42FDB}" type="presOf" srcId="{82F53203-596B-42AA-911D-231E7BBBC9A1}" destId="{4F6D21C2-E1C4-4598-8629-A00E493BD74A}" srcOrd="0" destOrd="0" presId="urn:microsoft.com/office/officeart/2005/8/layout/hierarchy3"/>
    <dgm:cxn modelId="{EF41F1EF-B4DE-4D2C-952B-0D5A335D45FA}" type="presOf" srcId="{DD9BD615-8E32-4185-884C-37481C6C100C}" destId="{0A8FB347-D654-4F7D-94C5-E3D0AE5D9D53}" srcOrd="0" destOrd="0" presId="urn:microsoft.com/office/officeart/2005/8/layout/hierarchy3"/>
    <dgm:cxn modelId="{F18CE183-1233-4B16-9590-F5BA93DD921D}" type="presOf" srcId="{39D31771-F171-4F5A-B560-ECE2B3B82F7C}" destId="{8C96B73F-F0C8-40C5-A4F5-0F47175DA69D}" srcOrd="0" destOrd="0" presId="urn:microsoft.com/office/officeart/2005/8/layout/hierarchy3"/>
    <dgm:cxn modelId="{5F9E6FCD-D5A3-4E82-8BCC-C18D710F1D1A}" srcId="{589CF37F-706D-4DC1-8697-5FDB865A9E6A}" destId="{39D31771-F171-4F5A-B560-ECE2B3B82F7C}" srcOrd="0" destOrd="0" parTransId="{028F7D6F-DF3D-4BB9-BF6D-10422464FF45}" sibTransId="{6A607B58-79FE-489F-BD0B-682E38240898}"/>
    <dgm:cxn modelId="{F08555ED-8884-4876-BAB6-1DA5D26A2A26}" srcId="{82F53203-596B-42AA-911D-231E7BBBC9A1}" destId="{589CF37F-706D-4DC1-8697-5FDB865A9E6A}" srcOrd="0" destOrd="0" parTransId="{D3080FCB-8EA3-45AD-BDC0-35EF14188B1D}" sibTransId="{AABC7213-6661-43F7-BB32-4B1B348074B4}"/>
    <dgm:cxn modelId="{32F81FE3-F9B7-4AD2-8074-D6D5AEA3F0FE}" type="presOf" srcId="{589CF37F-706D-4DC1-8697-5FDB865A9E6A}" destId="{849C0FB1-C549-479F-A2D5-5A9274D20E35}" srcOrd="0" destOrd="0" presId="urn:microsoft.com/office/officeart/2005/8/layout/hierarchy3"/>
    <dgm:cxn modelId="{05DF21E2-F6B7-478E-8C6B-86FAD99A9FE4}" type="presOf" srcId="{388349BD-8680-4E43-B74E-29CD5DE1E982}" destId="{B4CC6CB8-DB5B-451A-9118-8FB42F1C16C0}" srcOrd="0" destOrd="0" presId="urn:microsoft.com/office/officeart/2005/8/layout/hierarchy3"/>
    <dgm:cxn modelId="{6E4563C2-0523-48CD-AF61-11A5BB48D245}" type="presOf" srcId="{589CF37F-706D-4DC1-8697-5FDB865A9E6A}" destId="{3EC9F2C0-2A86-4AD8-AF1D-1898FF7FAD07}" srcOrd="1" destOrd="0" presId="urn:microsoft.com/office/officeart/2005/8/layout/hierarchy3"/>
    <dgm:cxn modelId="{A61E1D1A-3D6C-4E6A-9BE2-C03A986ED77C}" type="presParOf" srcId="{4F6D21C2-E1C4-4598-8629-A00E493BD74A}" destId="{8AB475AB-3513-40BF-9B19-DA9B5EA2C994}" srcOrd="0" destOrd="0" presId="urn:microsoft.com/office/officeart/2005/8/layout/hierarchy3"/>
    <dgm:cxn modelId="{8621C118-78D8-4166-BE23-175C943F3CCD}" type="presParOf" srcId="{8AB475AB-3513-40BF-9B19-DA9B5EA2C994}" destId="{D6CB9591-F3F4-4B95-BB2F-CE17AA863D9F}" srcOrd="0" destOrd="0" presId="urn:microsoft.com/office/officeart/2005/8/layout/hierarchy3"/>
    <dgm:cxn modelId="{3957BAD5-5721-4F5F-982E-C0FF83A7A09E}" type="presParOf" srcId="{D6CB9591-F3F4-4B95-BB2F-CE17AA863D9F}" destId="{849C0FB1-C549-479F-A2D5-5A9274D20E35}" srcOrd="0" destOrd="0" presId="urn:microsoft.com/office/officeart/2005/8/layout/hierarchy3"/>
    <dgm:cxn modelId="{C9EE7EB4-BD08-4BE1-8CE8-D1F956962F61}" type="presParOf" srcId="{D6CB9591-F3F4-4B95-BB2F-CE17AA863D9F}" destId="{3EC9F2C0-2A86-4AD8-AF1D-1898FF7FAD07}" srcOrd="1" destOrd="0" presId="urn:microsoft.com/office/officeart/2005/8/layout/hierarchy3"/>
    <dgm:cxn modelId="{D2918F6C-5B33-461A-9D82-C5A03EEFCD37}" type="presParOf" srcId="{8AB475AB-3513-40BF-9B19-DA9B5EA2C994}" destId="{6D6C3636-6621-4DB9-B7F7-80FACF2F7E0E}" srcOrd="1" destOrd="0" presId="urn:microsoft.com/office/officeart/2005/8/layout/hierarchy3"/>
    <dgm:cxn modelId="{699425FD-4141-47B4-879A-131BF7094C1A}" type="presParOf" srcId="{6D6C3636-6621-4DB9-B7F7-80FACF2F7E0E}" destId="{9941797B-D43D-4D9B-9272-3E9A02913688}" srcOrd="0" destOrd="0" presId="urn:microsoft.com/office/officeart/2005/8/layout/hierarchy3"/>
    <dgm:cxn modelId="{C4702225-7972-41C5-9F63-125AA31F1232}" type="presParOf" srcId="{6D6C3636-6621-4DB9-B7F7-80FACF2F7E0E}" destId="{8C96B73F-F0C8-40C5-A4F5-0F47175DA69D}" srcOrd="1" destOrd="0" presId="urn:microsoft.com/office/officeart/2005/8/layout/hierarchy3"/>
    <dgm:cxn modelId="{093CFE4F-36B7-4B47-AF57-3243D0F41386}" type="presParOf" srcId="{6D6C3636-6621-4DB9-B7F7-80FACF2F7E0E}" destId="{0A8FB347-D654-4F7D-94C5-E3D0AE5D9D53}" srcOrd="2" destOrd="0" presId="urn:microsoft.com/office/officeart/2005/8/layout/hierarchy3"/>
    <dgm:cxn modelId="{82E5DFD4-FA4A-4EAA-AB24-58795001EA1E}" type="presParOf" srcId="{6D6C3636-6621-4DB9-B7F7-80FACF2F7E0E}" destId="{B4CC6CB8-DB5B-451A-9118-8FB42F1C16C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27AAFB-7EA0-4AA5-8C20-BC49A8F608BE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49FF890-479F-4B4C-A136-9BAEBA6E80C1}">
      <dgm:prSet phldrT="[Text]"/>
      <dgm:spPr>
        <a:solidFill>
          <a:srgbClr val="00B050"/>
        </a:solidFill>
      </dgm:spPr>
      <dgm:t>
        <a:bodyPr/>
        <a:lstStyle/>
        <a:p>
          <a:r>
            <a:rPr lang="en-GB" dirty="0" smtClean="0"/>
            <a:t>Duty of care</a:t>
          </a:r>
          <a:endParaRPr lang="en-GB" dirty="0"/>
        </a:p>
      </dgm:t>
    </dgm:pt>
    <dgm:pt modelId="{28093F3D-B519-492D-A0B8-35E8AA441DE3}" type="parTrans" cxnId="{195D3688-18C3-4A76-ABD9-2FF7BE12A00D}">
      <dgm:prSet/>
      <dgm:spPr/>
      <dgm:t>
        <a:bodyPr/>
        <a:lstStyle/>
        <a:p>
          <a:endParaRPr lang="en-GB"/>
        </a:p>
      </dgm:t>
    </dgm:pt>
    <dgm:pt modelId="{2B7A5A87-9B46-4D72-9F19-8BB4C92DC6A6}" type="sibTrans" cxnId="{195D3688-18C3-4A76-ABD9-2FF7BE12A00D}">
      <dgm:prSet/>
      <dgm:spPr/>
      <dgm:t>
        <a:bodyPr/>
        <a:lstStyle/>
        <a:p>
          <a:endParaRPr lang="en-GB"/>
        </a:p>
      </dgm:t>
    </dgm:pt>
    <dgm:pt modelId="{11DD1655-7F67-4C62-A787-7E839796F52F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sz="1600" dirty="0" smtClean="0"/>
            <a:t>Service user to provide care, protect from harm, uphold rights, promote best interests</a:t>
          </a:r>
          <a:endParaRPr lang="en-GB" sz="1600" dirty="0"/>
        </a:p>
      </dgm:t>
    </dgm:pt>
    <dgm:pt modelId="{288CFDD6-AD57-4C0A-9409-0C05A7318594}" type="parTrans" cxnId="{3775881C-1601-4313-B6F2-57A91A900AF6}">
      <dgm:prSet/>
      <dgm:spPr/>
      <dgm:t>
        <a:bodyPr/>
        <a:lstStyle/>
        <a:p>
          <a:endParaRPr lang="en-GB"/>
        </a:p>
      </dgm:t>
    </dgm:pt>
    <dgm:pt modelId="{2E12C2A6-1414-40B4-95F6-85834D099088}" type="sibTrans" cxnId="{3775881C-1601-4313-B6F2-57A91A900AF6}">
      <dgm:prSet/>
      <dgm:spPr/>
      <dgm:t>
        <a:bodyPr/>
        <a:lstStyle/>
        <a:p>
          <a:endParaRPr lang="en-GB"/>
        </a:p>
      </dgm:t>
    </dgm:pt>
    <dgm:pt modelId="{CAB111CC-89A7-4C87-8898-3345F36646DC}">
      <dgm:prSet phldrT="[Text]" custT="1"/>
      <dgm:spPr>
        <a:solidFill>
          <a:srgbClr val="92D050"/>
        </a:solidFill>
      </dgm:spPr>
      <dgm:t>
        <a:bodyPr/>
        <a:lstStyle/>
        <a:p>
          <a:r>
            <a:rPr lang="en-GB" sz="1600" dirty="0" smtClean="0"/>
            <a:t>Service users family: who place their trust in you to care adequately for their relative</a:t>
          </a:r>
          <a:endParaRPr lang="en-GB" sz="1600" dirty="0"/>
        </a:p>
      </dgm:t>
    </dgm:pt>
    <dgm:pt modelId="{438585F0-D77E-422C-973E-8C5AE9F08EBB}" type="parTrans" cxnId="{FD9AE1EB-5257-4426-B245-76D765AE1497}">
      <dgm:prSet/>
      <dgm:spPr/>
      <dgm:t>
        <a:bodyPr/>
        <a:lstStyle/>
        <a:p>
          <a:endParaRPr lang="en-GB"/>
        </a:p>
      </dgm:t>
    </dgm:pt>
    <dgm:pt modelId="{2BFDC85A-B880-47DF-84A6-17F565E2C74D}" type="sibTrans" cxnId="{FD9AE1EB-5257-4426-B245-76D765AE1497}">
      <dgm:prSet/>
      <dgm:spPr/>
      <dgm:t>
        <a:bodyPr/>
        <a:lstStyle/>
        <a:p>
          <a:endParaRPr lang="en-GB"/>
        </a:p>
      </dgm:t>
    </dgm:pt>
    <dgm:pt modelId="{DCB18902-E917-4D13-8B1E-1AFEC2CF7822}">
      <dgm:prSet phldrT="[Text]" custT="1"/>
      <dgm:spPr>
        <a:solidFill>
          <a:srgbClr val="FFC000"/>
        </a:solidFill>
      </dgm:spPr>
      <dgm:t>
        <a:bodyPr/>
        <a:lstStyle/>
        <a:p>
          <a:r>
            <a:rPr lang="en-GB" sz="1600" dirty="0" smtClean="0"/>
            <a:t>Organisations and colleagues: to provide a service that upholds the law and underlying principles of care</a:t>
          </a:r>
          <a:endParaRPr lang="en-GB" sz="1600" dirty="0"/>
        </a:p>
      </dgm:t>
    </dgm:pt>
    <dgm:pt modelId="{477E9D02-1153-49EC-9A42-D51E3556415C}" type="parTrans" cxnId="{317AAB59-2F9B-4D3A-A9F1-5FC6A8D0E440}">
      <dgm:prSet/>
      <dgm:spPr/>
      <dgm:t>
        <a:bodyPr/>
        <a:lstStyle/>
        <a:p>
          <a:endParaRPr lang="en-GB"/>
        </a:p>
      </dgm:t>
    </dgm:pt>
    <dgm:pt modelId="{8498B3B3-898D-4BC9-9E9C-5FD4604DF758}" type="sibTrans" cxnId="{317AAB59-2F9B-4D3A-A9F1-5FC6A8D0E440}">
      <dgm:prSet/>
      <dgm:spPr/>
      <dgm:t>
        <a:bodyPr/>
        <a:lstStyle/>
        <a:p>
          <a:endParaRPr lang="en-GB"/>
        </a:p>
      </dgm:t>
    </dgm:pt>
    <dgm:pt modelId="{76EA14D6-ED0A-400E-98D6-B3576D1B0F09}" type="pres">
      <dgm:prSet presAssocID="{0727AAFB-7EA0-4AA5-8C20-BC49A8F608B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3EAAC09-E35D-45A9-87CD-455DC7DFC234}" type="pres">
      <dgm:prSet presAssocID="{549FF890-479F-4B4C-A136-9BAEBA6E80C1}" presName="centerShape" presStyleLbl="node0" presStyleIdx="0" presStyleCnt="1" custLinFactNeighborX="-1187" custLinFactNeighborY="-4806"/>
      <dgm:spPr/>
      <dgm:t>
        <a:bodyPr/>
        <a:lstStyle/>
        <a:p>
          <a:endParaRPr lang="en-GB"/>
        </a:p>
      </dgm:t>
    </dgm:pt>
    <dgm:pt modelId="{B847A1DA-395C-471F-8395-94901FE6139D}" type="pres">
      <dgm:prSet presAssocID="{288CFDD6-AD57-4C0A-9409-0C05A7318594}" presName="Name9" presStyleLbl="parChTrans1D2" presStyleIdx="0" presStyleCnt="3"/>
      <dgm:spPr/>
      <dgm:t>
        <a:bodyPr/>
        <a:lstStyle/>
        <a:p>
          <a:endParaRPr lang="en-GB"/>
        </a:p>
      </dgm:t>
    </dgm:pt>
    <dgm:pt modelId="{DB563C3E-ABBF-43A3-8335-84D87DD10836}" type="pres">
      <dgm:prSet presAssocID="{288CFDD6-AD57-4C0A-9409-0C05A7318594}" presName="connTx" presStyleLbl="parChTrans1D2" presStyleIdx="0" presStyleCnt="3"/>
      <dgm:spPr/>
      <dgm:t>
        <a:bodyPr/>
        <a:lstStyle/>
        <a:p>
          <a:endParaRPr lang="en-GB"/>
        </a:p>
      </dgm:t>
    </dgm:pt>
    <dgm:pt modelId="{43D22809-25A9-4BC5-93BA-AFE04FD9D99B}" type="pres">
      <dgm:prSet presAssocID="{11DD1655-7F67-4C62-A787-7E839796F52F}" presName="node" presStyleLbl="node1" presStyleIdx="0" presStyleCnt="3" custScaleX="216354" custRadScaleRad="100288" custRadScaleInc="-677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E02264-10BB-4983-9FE9-ADAC32844B51}" type="pres">
      <dgm:prSet presAssocID="{438585F0-D77E-422C-973E-8C5AE9F08EBB}" presName="Name9" presStyleLbl="parChTrans1D2" presStyleIdx="1" presStyleCnt="3"/>
      <dgm:spPr/>
      <dgm:t>
        <a:bodyPr/>
        <a:lstStyle/>
        <a:p>
          <a:endParaRPr lang="en-GB"/>
        </a:p>
      </dgm:t>
    </dgm:pt>
    <dgm:pt modelId="{714E7500-72BC-4B4E-80E6-4220CFAB06AE}" type="pres">
      <dgm:prSet presAssocID="{438585F0-D77E-422C-973E-8C5AE9F08EBB}" presName="connTx" presStyleLbl="parChTrans1D2" presStyleIdx="1" presStyleCnt="3"/>
      <dgm:spPr/>
      <dgm:t>
        <a:bodyPr/>
        <a:lstStyle/>
        <a:p>
          <a:endParaRPr lang="en-GB"/>
        </a:p>
      </dgm:t>
    </dgm:pt>
    <dgm:pt modelId="{AF0EA7C1-B6DE-4978-AAF6-D57254298329}" type="pres">
      <dgm:prSet presAssocID="{CAB111CC-89A7-4C87-8898-3345F36646DC}" presName="node" presStyleLbl="node1" presStyleIdx="1" presStyleCnt="3" custScaleX="222242" custRadScaleRad="124265" custRadScaleInc="-119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76258B9-0699-4E65-9627-FC873C91459D}" type="pres">
      <dgm:prSet presAssocID="{477E9D02-1153-49EC-9A42-D51E3556415C}" presName="Name9" presStyleLbl="parChTrans1D2" presStyleIdx="2" presStyleCnt="3"/>
      <dgm:spPr/>
      <dgm:t>
        <a:bodyPr/>
        <a:lstStyle/>
        <a:p>
          <a:endParaRPr lang="en-GB"/>
        </a:p>
      </dgm:t>
    </dgm:pt>
    <dgm:pt modelId="{8617D05C-8B80-4E75-A1EA-E2AF71E2960F}" type="pres">
      <dgm:prSet presAssocID="{477E9D02-1153-49EC-9A42-D51E3556415C}" presName="connTx" presStyleLbl="parChTrans1D2" presStyleIdx="2" presStyleCnt="3"/>
      <dgm:spPr/>
      <dgm:t>
        <a:bodyPr/>
        <a:lstStyle/>
        <a:p>
          <a:endParaRPr lang="en-GB"/>
        </a:p>
      </dgm:t>
    </dgm:pt>
    <dgm:pt modelId="{9E4613FE-D56E-4858-AF34-479300CB252D}" type="pres">
      <dgm:prSet presAssocID="{DCB18902-E917-4D13-8B1E-1AFEC2CF7822}" presName="node" presStyleLbl="node1" presStyleIdx="2" presStyleCnt="3" custScaleX="240426" custScaleY="109406" custRadScaleRad="120105" custRadScaleInc="1051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C50773D-1058-4F86-9E41-D239F3E09F2C}" type="presOf" srcId="{11DD1655-7F67-4C62-A787-7E839796F52F}" destId="{43D22809-25A9-4BC5-93BA-AFE04FD9D99B}" srcOrd="0" destOrd="0" presId="urn:microsoft.com/office/officeart/2005/8/layout/radial1"/>
    <dgm:cxn modelId="{DE5603F1-FE7C-434E-AD56-10835C285ABA}" type="presOf" srcId="{477E9D02-1153-49EC-9A42-D51E3556415C}" destId="{8617D05C-8B80-4E75-A1EA-E2AF71E2960F}" srcOrd="1" destOrd="0" presId="urn:microsoft.com/office/officeart/2005/8/layout/radial1"/>
    <dgm:cxn modelId="{94282218-654A-455A-AB96-405B20E03AB2}" type="presOf" srcId="{438585F0-D77E-422C-973E-8C5AE9F08EBB}" destId="{714E7500-72BC-4B4E-80E6-4220CFAB06AE}" srcOrd="1" destOrd="0" presId="urn:microsoft.com/office/officeart/2005/8/layout/radial1"/>
    <dgm:cxn modelId="{FD9AE1EB-5257-4426-B245-76D765AE1497}" srcId="{549FF890-479F-4B4C-A136-9BAEBA6E80C1}" destId="{CAB111CC-89A7-4C87-8898-3345F36646DC}" srcOrd="1" destOrd="0" parTransId="{438585F0-D77E-422C-973E-8C5AE9F08EBB}" sibTransId="{2BFDC85A-B880-47DF-84A6-17F565E2C74D}"/>
    <dgm:cxn modelId="{3A9ABD18-6A06-4F81-B034-48FDD1CBA344}" type="presOf" srcId="{288CFDD6-AD57-4C0A-9409-0C05A7318594}" destId="{DB563C3E-ABBF-43A3-8335-84D87DD10836}" srcOrd="1" destOrd="0" presId="urn:microsoft.com/office/officeart/2005/8/layout/radial1"/>
    <dgm:cxn modelId="{1E4399A2-610E-4D10-A745-4A6993BAAC1A}" type="presOf" srcId="{CAB111CC-89A7-4C87-8898-3345F36646DC}" destId="{AF0EA7C1-B6DE-4978-AAF6-D57254298329}" srcOrd="0" destOrd="0" presId="urn:microsoft.com/office/officeart/2005/8/layout/radial1"/>
    <dgm:cxn modelId="{317AAB59-2F9B-4D3A-A9F1-5FC6A8D0E440}" srcId="{549FF890-479F-4B4C-A136-9BAEBA6E80C1}" destId="{DCB18902-E917-4D13-8B1E-1AFEC2CF7822}" srcOrd="2" destOrd="0" parTransId="{477E9D02-1153-49EC-9A42-D51E3556415C}" sibTransId="{8498B3B3-898D-4BC9-9E9C-5FD4604DF758}"/>
    <dgm:cxn modelId="{CA27094A-ECD1-4EC9-AC1C-E227BDE5FEB6}" type="presOf" srcId="{549FF890-479F-4B4C-A136-9BAEBA6E80C1}" destId="{E3EAAC09-E35D-45A9-87CD-455DC7DFC234}" srcOrd="0" destOrd="0" presId="urn:microsoft.com/office/officeart/2005/8/layout/radial1"/>
    <dgm:cxn modelId="{173876D6-BD2E-4F17-BB25-D4762DA44489}" type="presOf" srcId="{477E9D02-1153-49EC-9A42-D51E3556415C}" destId="{076258B9-0699-4E65-9627-FC873C91459D}" srcOrd="0" destOrd="0" presId="urn:microsoft.com/office/officeart/2005/8/layout/radial1"/>
    <dgm:cxn modelId="{195D3688-18C3-4A76-ABD9-2FF7BE12A00D}" srcId="{0727AAFB-7EA0-4AA5-8C20-BC49A8F608BE}" destId="{549FF890-479F-4B4C-A136-9BAEBA6E80C1}" srcOrd="0" destOrd="0" parTransId="{28093F3D-B519-492D-A0B8-35E8AA441DE3}" sibTransId="{2B7A5A87-9B46-4D72-9F19-8BB4C92DC6A6}"/>
    <dgm:cxn modelId="{FEF2C341-A500-4B5C-8AB8-D8BEA396FE57}" type="presOf" srcId="{288CFDD6-AD57-4C0A-9409-0C05A7318594}" destId="{B847A1DA-395C-471F-8395-94901FE6139D}" srcOrd="0" destOrd="0" presId="urn:microsoft.com/office/officeart/2005/8/layout/radial1"/>
    <dgm:cxn modelId="{FE3E2B0F-46EF-44C6-8F65-C7B431FFBB9E}" type="presOf" srcId="{438585F0-D77E-422C-973E-8C5AE9F08EBB}" destId="{4DE02264-10BB-4983-9FE9-ADAC32844B51}" srcOrd="0" destOrd="0" presId="urn:microsoft.com/office/officeart/2005/8/layout/radial1"/>
    <dgm:cxn modelId="{5B7905A2-198A-4F6A-93C8-628DF97447D1}" type="presOf" srcId="{0727AAFB-7EA0-4AA5-8C20-BC49A8F608BE}" destId="{76EA14D6-ED0A-400E-98D6-B3576D1B0F09}" srcOrd="0" destOrd="0" presId="urn:microsoft.com/office/officeart/2005/8/layout/radial1"/>
    <dgm:cxn modelId="{204A89E7-345F-4D2C-A8FE-B30EA45B65B2}" type="presOf" srcId="{DCB18902-E917-4D13-8B1E-1AFEC2CF7822}" destId="{9E4613FE-D56E-4858-AF34-479300CB252D}" srcOrd="0" destOrd="0" presId="urn:microsoft.com/office/officeart/2005/8/layout/radial1"/>
    <dgm:cxn modelId="{3775881C-1601-4313-B6F2-57A91A900AF6}" srcId="{549FF890-479F-4B4C-A136-9BAEBA6E80C1}" destId="{11DD1655-7F67-4C62-A787-7E839796F52F}" srcOrd="0" destOrd="0" parTransId="{288CFDD6-AD57-4C0A-9409-0C05A7318594}" sibTransId="{2E12C2A6-1414-40B4-95F6-85834D099088}"/>
    <dgm:cxn modelId="{7EAB2E3D-BAAF-4EC1-897E-ED514597F181}" type="presParOf" srcId="{76EA14D6-ED0A-400E-98D6-B3576D1B0F09}" destId="{E3EAAC09-E35D-45A9-87CD-455DC7DFC234}" srcOrd="0" destOrd="0" presId="urn:microsoft.com/office/officeart/2005/8/layout/radial1"/>
    <dgm:cxn modelId="{A5D359F1-E160-41CA-8A23-5BB3CC8ABD92}" type="presParOf" srcId="{76EA14D6-ED0A-400E-98D6-B3576D1B0F09}" destId="{B847A1DA-395C-471F-8395-94901FE6139D}" srcOrd="1" destOrd="0" presId="urn:microsoft.com/office/officeart/2005/8/layout/radial1"/>
    <dgm:cxn modelId="{830A79B9-6F5D-4AD4-8D91-64F2234984E7}" type="presParOf" srcId="{B847A1DA-395C-471F-8395-94901FE6139D}" destId="{DB563C3E-ABBF-43A3-8335-84D87DD10836}" srcOrd="0" destOrd="0" presId="urn:microsoft.com/office/officeart/2005/8/layout/radial1"/>
    <dgm:cxn modelId="{60CD0500-F06F-4CFA-A5B6-9EF10CA2C2C7}" type="presParOf" srcId="{76EA14D6-ED0A-400E-98D6-B3576D1B0F09}" destId="{43D22809-25A9-4BC5-93BA-AFE04FD9D99B}" srcOrd="2" destOrd="0" presId="urn:microsoft.com/office/officeart/2005/8/layout/radial1"/>
    <dgm:cxn modelId="{4914F6AE-A034-47DB-A603-5BADB164B6D4}" type="presParOf" srcId="{76EA14D6-ED0A-400E-98D6-B3576D1B0F09}" destId="{4DE02264-10BB-4983-9FE9-ADAC32844B51}" srcOrd="3" destOrd="0" presId="urn:microsoft.com/office/officeart/2005/8/layout/radial1"/>
    <dgm:cxn modelId="{2EBFE92E-094E-431F-A0D5-E4FDCD587328}" type="presParOf" srcId="{4DE02264-10BB-4983-9FE9-ADAC32844B51}" destId="{714E7500-72BC-4B4E-80E6-4220CFAB06AE}" srcOrd="0" destOrd="0" presId="urn:microsoft.com/office/officeart/2005/8/layout/radial1"/>
    <dgm:cxn modelId="{E01B4A07-1F9D-4E3D-BAA3-A8FF8AFD509B}" type="presParOf" srcId="{76EA14D6-ED0A-400E-98D6-B3576D1B0F09}" destId="{AF0EA7C1-B6DE-4978-AAF6-D57254298329}" srcOrd="4" destOrd="0" presId="urn:microsoft.com/office/officeart/2005/8/layout/radial1"/>
    <dgm:cxn modelId="{283DEFB6-CA63-4BB7-A0E7-C5E29A38B2D6}" type="presParOf" srcId="{76EA14D6-ED0A-400E-98D6-B3576D1B0F09}" destId="{076258B9-0699-4E65-9627-FC873C91459D}" srcOrd="5" destOrd="0" presId="urn:microsoft.com/office/officeart/2005/8/layout/radial1"/>
    <dgm:cxn modelId="{D11DE12A-CF4D-4821-9724-8FCFE4FE951A}" type="presParOf" srcId="{076258B9-0699-4E65-9627-FC873C91459D}" destId="{8617D05C-8B80-4E75-A1EA-E2AF71E2960F}" srcOrd="0" destOrd="0" presId="urn:microsoft.com/office/officeart/2005/8/layout/radial1"/>
    <dgm:cxn modelId="{21CF6DA7-A24D-4705-8A7B-0183575685AF}" type="presParOf" srcId="{76EA14D6-ED0A-400E-98D6-B3576D1B0F09}" destId="{9E4613FE-D56E-4858-AF34-479300CB252D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C0FB1-C549-479F-A2D5-5A9274D20E35}">
      <dsp:nvSpPr>
        <dsp:cNvPr id="0" name=""/>
        <dsp:cNvSpPr/>
      </dsp:nvSpPr>
      <dsp:spPr>
        <a:xfrm>
          <a:off x="2037679" y="2151"/>
          <a:ext cx="2583805" cy="12919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kern="1200" dirty="0" smtClean="0"/>
            <a:t>Key Terms</a:t>
          </a:r>
          <a:endParaRPr lang="en-GB" sz="3600" kern="1200" dirty="0"/>
        </a:p>
      </dsp:txBody>
      <dsp:txXfrm>
        <a:off x="2075518" y="39990"/>
        <a:ext cx="2508127" cy="1216224"/>
      </dsp:txXfrm>
    </dsp:sp>
    <dsp:sp modelId="{9941797B-D43D-4D9B-9272-3E9A02913688}">
      <dsp:nvSpPr>
        <dsp:cNvPr id="0" name=""/>
        <dsp:cNvSpPr/>
      </dsp:nvSpPr>
      <dsp:spPr>
        <a:xfrm>
          <a:off x="2296059" y="1294054"/>
          <a:ext cx="258380" cy="968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926"/>
              </a:lnTo>
              <a:lnTo>
                <a:pt x="258380" y="96892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6B73F-F0C8-40C5-A4F5-0F47175DA69D}">
      <dsp:nvSpPr>
        <dsp:cNvPr id="0" name=""/>
        <dsp:cNvSpPr/>
      </dsp:nvSpPr>
      <dsp:spPr>
        <a:xfrm>
          <a:off x="2554440" y="1617029"/>
          <a:ext cx="3637480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/>
            <a:t>Duty of care </a:t>
          </a:r>
          <a:r>
            <a:rPr lang="en-GB" sz="1400" kern="1200" dirty="0" smtClean="0"/>
            <a:t>– The legal obligation to act toward others with careful attention and reasonable caution to protect their well-being and prevent harm occurring.</a:t>
          </a:r>
          <a:endParaRPr lang="en-GB" sz="1400" kern="1200" dirty="0"/>
        </a:p>
      </dsp:txBody>
      <dsp:txXfrm>
        <a:off x="2592279" y="1654868"/>
        <a:ext cx="3561802" cy="1216224"/>
      </dsp:txXfrm>
    </dsp:sp>
    <dsp:sp modelId="{0A8FB347-D654-4F7D-94C5-E3D0AE5D9D53}">
      <dsp:nvSpPr>
        <dsp:cNvPr id="0" name=""/>
        <dsp:cNvSpPr/>
      </dsp:nvSpPr>
      <dsp:spPr>
        <a:xfrm>
          <a:off x="2296059" y="1294054"/>
          <a:ext cx="258380" cy="2583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805"/>
              </a:lnTo>
              <a:lnTo>
                <a:pt x="258380" y="25838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CC6CB8-DB5B-451A-9118-8FB42F1C16C0}">
      <dsp:nvSpPr>
        <dsp:cNvPr id="0" name=""/>
        <dsp:cNvSpPr/>
      </dsp:nvSpPr>
      <dsp:spPr>
        <a:xfrm>
          <a:off x="2554440" y="3231907"/>
          <a:ext cx="3637480" cy="129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/>
            <a:t>Safe Practice </a:t>
          </a:r>
          <a:r>
            <a:rPr lang="en-GB" sz="1400" kern="1200" dirty="0" smtClean="0"/>
            <a:t>– Working in ways that uphold laws and standards, prevent harm and protect and promote the safety and well-being of others</a:t>
          </a:r>
          <a:endParaRPr lang="en-GB" sz="1400" kern="1200" dirty="0"/>
        </a:p>
      </dsp:txBody>
      <dsp:txXfrm>
        <a:off x="2592279" y="3269746"/>
        <a:ext cx="3561802" cy="1216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AAC09-E35D-45A9-87CD-455DC7DFC234}">
      <dsp:nvSpPr>
        <dsp:cNvPr id="0" name=""/>
        <dsp:cNvSpPr/>
      </dsp:nvSpPr>
      <dsp:spPr>
        <a:xfrm>
          <a:off x="3371639" y="1767832"/>
          <a:ext cx="1530994" cy="1530994"/>
        </a:xfrm>
        <a:prstGeom prst="ellipse">
          <a:avLst/>
        </a:prstGeom>
        <a:solidFill>
          <a:srgbClr val="00B05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Duty of care</a:t>
          </a:r>
          <a:endParaRPr lang="en-GB" sz="2400" kern="1200" dirty="0"/>
        </a:p>
      </dsp:txBody>
      <dsp:txXfrm>
        <a:off x="3595848" y="1992041"/>
        <a:ext cx="1082576" cy="1082576"/>
      </dsp:txXfrm>
    </dsp:sp>
    <dsp:sp modelId="{B847A1DA-395C-471F-8395-94901FE6139D}">
      <dsp:nvSpPr>
        <dsp:cNvPr id="0" name=""/>
        <dsp:cNvSpPr/>
      </dsp:nvSpPr>
      <dsp:spPr>
        <a:xfrm rot="16019949">
          <a:off x="3954927" y="1617259"/>
          <a:ext cx="270128" cy="33486"/>
        </a:xfrm>
        <a:custGeom>
          <a:avLst/>
          <a:gdLst/>
          <a:ahLst/>
          <a:cxnLst/>
          <a:rect l="0" t="0" r="0" b="0"/>
          <a:pathLst>
            <a:path>
              <a:moveTo>
                <a:pt x="0" y="16743"/>
              </a:moveTo>
              <a:lnTo>
                <a:pt x="270128" y="1674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4083238" y="1627249"/>
        <a:ext cx="13506" cy="13506"/>
      </dsp:txXfrm>
    </dsp:sp>
    <dsp:sp modelId="{43D22809-25A9-4BC5-93BA-AFE04FD9D99B}">
      <dsp:nvSpPr>
        <dsp:cNvPr id="0" name=""/>
        <dsp:cNvSpPr/>
      </dsp:nvSpPr>
      <dsp:spPr>
        <a:xfrm>
          <a:off x="2386618" y="-31646"/>
          <a:ext cx="3312368" cy="153099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Service user to provide care, protect from harm, uphold rights, promote best interests</a:t>
          </a:r>
          <a:endParaRPr lang="en-GB" sz="1600" kern="1200" dirty="0"/>
        </a:p>
      </dsp:txBody>
      <dsp:txXfrm>
        <a:off x="2871703" y="192563"/>
        <a:ext cx="2342198" cy="1082576"/>
      </dsp:txXfrm>
    </dsp:sp>
    <dsp:sp modelId="{4DE02264-10BB-4983-9FE9-ADAC32844B51}">
      <dsp:nvSpPr>
        <dsp:cNvPr id="0" name=""/>
        <dsp:cNvSpPr/>
      </dsp:nvSpPr>
      <dsp:spPr>
        <a:xfrm rot="1580459">
          <a:off x="4794372" y="2979233"/>
          <a:ext cx="554352" cy="33486"/>
        </a:xfrm>
        <a:custGeom>
          <a:avLst/>
          <a:gdLst/>
          <a:ahLst/>
          <a:cxnLst/>
          <a:rect l="0" t="0" r="0" b="0"/>
          <a:pathLst>
            <a:path>
              <a:moveTo>
                <a:pt x="0" y="16743"/>
              </a:moveTo>
              <a:lnTo>
                <a:pt x="554352" y="1674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057690" y="2982118"/>
        <a:ext cx="27717" cy="27717"/>
      </dsp:txXfrm>
    </dsp:sp>
    <dsp:sp modelId="{AF0EA7C1-B6DE-4978-AAF6-D57254298329}">
      <dsp:nvSpPr>
        <dsp:cNvPr id="0" name=""/>
        <dsp:cNvSpPr/>
      </dsp:nvSpPr>
      <dsp:spPr>
        <a:xfrm>
          <a:off x="4762869" y="2919973"/>
          <a:ext cx="3402513" cy="1530994"/>
        </a:xfrm>
        <a:prstGeom prst="ellipse">
          <a:avLst/>
        </a:prstGeom>
        <a:solidFill>
          <a:srgbClr val="92D05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Service users family: who place their trust in you to care adequately for their relative</a:t>
          </a:r>
          <a:endParaRPr lang="en-GB" sz="1600" kern="1200" dirty="0"/>
        </a:p>
      </dsp:txBody>
      <dsp:txXfrm>
        <a:off x="5261155" y="3144182"/>
        <a:ext cx="2405941" cy="1082576"/>
      </dsp:txXfrm>
    </dsp:sp>
    <dsp:sp modelId="{076258B9-0699-4E65-9627-FC873C91459D}">
      <dsp:nvSpPr>
        <dsp:cNvPr id="0" name=""/>
        <dsp:cNvSpPr/>
      </dsp:nvSpPr>
      <dsp:spPr>
        <a:xfrm rot="9103722">
          <a:off x="3164717" y="2954270"/>
          <a:ext cx="317149" cy="33486"/>
        </a:xfrm>
        <a:custGeom>
          <a:avLst/>
          <a:gdLst/>
          <a:ahLst/>
          <a:cxnLst/>
          <a:rect l="0" t="0" r="0" b="0"/>
          <a:pathLst>
            <a:path>
              <a:moveTo>
                <a:pt x="0" y="16743"/>
              </a:moveTo>
              <a:lnTo>
                <a:pt x="317149" y="1674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3315363" y="2963085"/>
        <a:ext cx="15857" cy="15857"/>
      </dsp:txXfrm>
    </dsp:sp>
    <dsp:sp modelId="{9E4613FE-D56E-4858-AF34-479300CB252D}">
      <dsp:nvSpPr>
        <dsp:cNvPr id="0" name=""/>
        <dsp:cNvSpPr/>
      </dsp:nvSpPr>
      <dsp:spPr>
        <a:xfrm>
          <a:off x="154365" y="2847964"/>
          <a:ext cx="3680909" cy="1675000"/>
        </a:xfrm>
        <a:prstGeom prst="ellipse">
          <a:avLst/>
        </a:prstGeom>
        <a:solidFill>
          <a:srgbClr val="FFC0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Organisations and colleagues: to provide a service that upholds the law and underlying principles of care</a:t>
          </a:r>
          <a:endParaRPr lang="en-GB" sz="1600" kern="1200" dirty="0"/>
        </a:p>
      </dsp:txBody>
      <dsp:txXfrm>
        <a:off x="693422" y="3093262"/>
        <a:ext cx="2602795" cy="11844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City and Guilds </a:t>
            </a:r>
            <a:r>
              <a:rPr lang="en-GB" dirty="0" smtClean="0"/>
              <a:t>Level 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smtClean="0"/>
              <a:t>25</a:t>
            </a:r>
            <a:r>
              <a:rPr lang="en-GB" smtClean="0"/>
              <a:t>/1/2016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7106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is owed a duty of care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0248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Duty of care – What you need to do</a:t>
            </a:r>
            <a:endParaRPr lang="en-GB" dirty="0"/>
          </a:p>
        </p:txBody>
      </p:sp>
      <p:pic>
        <p:nvPicPr>
          <p:cNvPr id="1026" name="Picture 2" descr="C:\Users\Sam Dawson\AppData\Local\Microsoft\Windows\Temporary Internet Files\Content.IE5\HKO0ALU5\MC900441498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428" y="1915547"/>
            <a:ext cx="3657143" cy="36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103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Develop a good understanding of the policies and procedures within your organisation that you are expected to uphold.</a:t>
            </a:r>
          </a:p>
          <a:p>
            <a:endParaRPr lang="en-GB" dirty="0"/>
          </a:p>
          <a:p>
            <a:r>
              <a:rPr lang="en-GB" dirty="0" smtClean="0"/>
              <a:t>Monitor and review anything that may impact on your duty of care.</a:t>
            </a:r>
          </a:p>
          <a:p>
            <a:endParaRPr lang="en-GB" dirty="0"/>
          </a:p>
          <a:p>
            <a:r>
              <a:rPr lang="en-GB" dirty="0" smtClean="0"/>
              <a:t>Be aware of the health and safety of the people you support and your own safety.</a:t>
            </a:r>
          </a:p>
          <a:p>
            <a:endParaRPr lang="en-GB" dirty="0"/>
          </a:p>
          <a:p>
            <a:r>
              <a:rPr lang="en-GB" dirty="0" smtClean="0"/>
              <a:t>Ensure you have health and safety training.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Duty of care – What you need to do</a:t>
            </a:r>
          </a:p>
        </p:txBody>
      </p:sp>
    </p:spTree>
    <p:extLst>
      <p:ext uri="{BB962C8B-B14F-4D97-AF65-F5344CB8AC3E}">
        <p14:creationId xmlns:p14="http://schemas.microsoft.com/office/powerpoint/2010/main" val="3237307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Only take on work and tasks that you are trained to do and seek supervision where unsure.</a:t>
            </a:r>
          </a:p>
          <a:p>
            <a:endParaRPr lang="en-GB" dirty="0"/>
          </a:p>
          <a:p>
            <a:r>
              <a:rPr lang="en-GB" dirty="0" smtClean="0"/>
              <a:t>Keep accurate records and report incidents, accidents and concerns.</a:t>
            </a:r>
          </a:p>
          <a:p>
            <a:endParaRPr lang="en-GB" dirty="0"/>
          </a:p>
          <a:p>
            <a:r>
              <a:rPr lang="en-GB" dirty="0" smtClean="0"/>
              <a:t>Always act in the best interest of the individual.</a:t>
            </a:r>
          </a:p>
          <a:p>
            <a:endParaRPr lang="en-GB" dirty="0"/>
          </a:p>
          <a:p>
            <a:r>
              <a:rPr lang="en-GB" dirty="0" smtClean="0"/>
              <a:t>Don’t wait until its too late to take action.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Duty of care – What you need to do</a:t>
            </a:r>
          </a:p>
        </p:txBody>
      </p:sp>
    </p:spTree>
    <p:extLst>
      <p:ext uri="{BB962C8B-B14F-4D97-AF65-F5344CB8AC3E}">
        <p14:creationId xmlns:p14="http://schemas.microsoft.com/office/powerpoint/2010/main" val="2934696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en-GB" dirty="0" smtClean="0"/>
              <a:t>Care practitioners often consider their duty of care after an incident has occurred and view the consequences with the benefit of hindsight.</a:t>
            </a:r>
          </a:p>
          <a:p>
            <a:endParaRPr lang="en-GB" dirty="0"/>
          </a:p>
          <a:p>
            <a:r>
              <a:rPr lang="en-GB" dirty="0" smtClean="0"/>
              <a:t>Failing to look after someone for whom you have a duty of care for is “neglect”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consequences of failing in a duty of care.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461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To continue </a:t>
            </a:r>
            <a:r>
              <a:rPr lang="en-GB" dirty="0"/>
              <a:t>unit 5-Awareness of the role and responsibilities of the Adult Social Care Worker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Guest speaker – </a:t>
            </a:r>
            <a:r>
              <a:rPr lang="en-GB" dirty="0" smtClean="0"/>
              <a:t>Carers support.</a:t>
            </a:r>
            <a:endParaRPr lang="en-GB" dirty="0"/>
          </a:p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Recap on previous lesson, roles, responsibilities, boundaries and tasks.</a:t>
            </a:r>
          </a:p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Partnership working.</a:t>
            </a:r>
          </a:p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Duty of care.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Julie Orchard</a:t>
            </a:r>
          </a:p>
          <a:p>
            <a:endParaRPr lang="en-GB" dirty="0"/>
          </a:p>
          <a:p>
            <a:r>
              <a:rPr lang="en-GB" dirty="0" smtClean="0"/>
              <a:t>Learning disability and communication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Guest speaker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1084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Recap on roles and responsibilities, boundaries and tasks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In 2 groups of 5 and 6.</a:t>
            </a:r>
          </a:p>
          <a:p>
            <a:endParaRPr lang="en-GB" dirty="0"/>
          </a:p>
          <a:p>
            <a:r>
              <a:rPr lang="en-GB" dirty="0" smtClean="0"/>
              <a:t>Group 1 – Outline the roles and responsibilities of the Adult Social Care Worker.</a:t>
            </a:r>
          </a:p>
          <a:p>
            <a:endParaRPr lang="en-GB" dirty="0"/>
          </a:p>
          <a:p>
            <a:r>
              <a:rPr lang="en-GB" dirty="0" smtClean="0"/>
              <a:t>Group 2 – Outline working boundaries and tasks of the Adult Social Care worker.</a:t>
            </a:r>
          </a:p>
          <a:p>
            <a:endParaRPr lang="en-GB" dirty="0"/>
          </a:p>
          <a:p>
            <a:r>
              <a:rPr lang="en-GB" dirty="0" smtClean="0"/>
              <a:t>Each group to present to each other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5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Partnership working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32856"/>
            <a:ext cx="3733800" cy="2114550"/>
          </a:xfrm>
        </p:spPr>
      </p:pic>
      <p:sp>
        <p:nvSpPr>
          <p:cNvPr id="6" name="TextBox 5"/>
          <p:cNvSpPr txBox="1"/>
          <p:nvPr/>
        </p:nvSpPr>
        <p:spPr>
          <a:xfrm>
            <a:off x="4932040" y="2132856"/>
            <a:ext cx="32403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Why is partnership working important?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862177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Partnership working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Sharing information.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Avoiding duplication of information.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Providing support as part of a team.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The person being supported is at the centre of all discussions and planning about them.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Lots of knowledge and skills.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Better quality of care for service users.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Joint problem solving.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9170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Service users.</a:t>
            </a:r>
          </a:p>
          <a:p>
            <a:r>
              <a:rPr lang="en-GB" dirty="0" smtClean="0"/>
              <a:t>Family and close friends.</a:t>
            </a:r>
          </a:p>
          <a:p>
            <a:r>
              <a:rPr lang="en-GB" dirty="0" smtClean="0"/>
              <a:t>Informal and formal carers.</a:t>
            </a:r>
          </a:p>
          <a:p>
            <a:r>
              <a:rPr lang="en-GB" dirty="0" smtClean="0"/>
              <a:t>Your colleagues.</a:t>
            </a:r>
          </a:p>
          <a:p>
            <a:r>
              <a:rPr lang="en-GB" dirty="0" smtClean="0"/>
              <a:t>Other professionals.</a:t>
            </a:r>
          </a:p>
          <a:p>
            <a:r>
              <a:rPr lang="en-GB" dirty="0" smtClean="0"/>
              <a:t>Agencies and organisations providing home care.</a:t>
            </a:r>
          </a:p>
          <a:p>
            <a:r>
              <a:rPr lang="en-GB" dirty="0" smtClean="0"/>
              <a:t>Health colleagues.</a:t>
            </a:r>
          </a:p>
          <a:p>
            <a:r>
              <a:rPr lang="en-GB" dirty="0" smtClean="0"/>
              <a:t>Housing.</a:t>
            </a:r>
          </a:p>
          <a:p>
            <a:r>
              <a:rPr lang="en-GB" dirty="0" smtClean="0"/>
              <a:t>In fact, everyone involved in your service users care pathway.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Partnership working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877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Duty of Care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Duty of care is a legal term.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Refers to the obligation of all adults to be aware of the well-being of others and take responsible steps to ensure no one comes to harm as a result of any action or inaction.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Applies to all people you come in contact with.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840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225632"/>
              </p:ext>
            </p:extLst>
          </p:nvPr>
        </p:nvGraphicFramePr>
        <p:xfrm>
          <a:off x="468313" y="1989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Duty of Care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564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3065</TotalTime>
  <Words>586</Words>
  <Application>Microsoft Office PowerPoint</Application>
  <PresentationFormat>On-screen Show (4:3)</PresentationFormat>
  <Paragraphs>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Lucida Sans Unicode</vt:lpstr>
      <vt:lpstr>Verdana</vt:lpstr>
      <vt:lpstr>Wingdings 2</vt:lpstr>
      <vt:lpstr>Wingdings 3</vt:lpstr>
      <vt:lpstr>Concourse</vt:lpstr>
      <vt:lpstr>City and Guilds Level 1 Award in preparing to work in Adult Social Care</vt:lpstr>
      <vt:lpstr>Aims of the lesson</vt:lpstr>
      <vt:lpstr>Guest speaker</vt:lpstr>
      <vt:lpstr>Recap on roles and responsibilities, boundaries and tasks</vt:lpstr>
      <vt:lpstr>Partnership working</vt:lpstr>
      <vt:lpstr>Partnership working</vt:lpstr>
      <vt:lpstr>Partnership working</vt:lpstr>
      <vt:lpstr>Duty of Care</vt:lpstr>
      <vt:lpstr>Duty of Care</vt:lpstr>
      <vt:lpstr>Who is owed a duty of care</vt:lpstr>
      <vt:lpstr>Duty of care – What you need to do</vt:lpstr>
      <vt:lpstr>Duty of care – What you need to do</vt:lpstr>
      <vt:lpstr>Duty of care – What you need to do</vt:lpstr>
      <vt:lpstr>The consequences of failing in a duty of care.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Sam Dawson</cp:lastModifiedBy>
  <cp:revision>88</cp:revision>
  <dcterms:created xsi:type="dcterms:W3CDTF">2014-04-19T08:45:16Z</dcterms:created>
  <dcterms:modified xsi:type="dcterms:W3CDTF">2016-01-20T17:35:21Z</dcterms:modified>
</cp:coreProperties>
</file>