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4" r:id="rId3"/>
    <p:sldId id="265" r:id="rId4"/>
    <p:sldId id="266" r:id="rId5"/>
    <p:sldId id="267" r:id="rId6"/>
    <p:sldId id="268" r:id="rId7"/>
    <p:sldId id="269" r:id="rId8"/>
    <p:sldId id="270" r:id="rId9"/>
    <p:sldId id="272" r:id="rId10"/>
    <p:sldId id="273" r:id="rId11"/>
    <p:sldId id="271" r:id="rId12"/>
    <p:sldId id="274" r:id="rId13"/>
    <p:sldId id="275"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84" autoAdjust="0"/>
    <p:restoredTop sz="94660"/>
  </p:normalViewPr>
  <p:slideViewPr>
    <p:cSldViewPr>
      <p:cViewPr varScale="1">
        <p:scale>
          <a:sx n="104" d="100"/>
          <a:sy n="104" d="100"/>
        </p:scale>
        <p:origin x="600" y="6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8713460E-0E05-499F-8080-42F77CA575A4}" type="datetimeFigureOut">
              <a:rPr lang="en-GB" smtClean="0"/>
              <a:t>11/01/2016</a:t>
            </a:fld>
            <a:endParaRPr lang="en-GB"/>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GB"/>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592CDA8-BBFC-4991-BB49-EE3D60525A06}"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713460E-0E05-499F-8080-42F77CA575A4}" type="datetimeFigureOut">
              <a:rPr lang="en-GB" smtClean="0"/>
              <a:t>11/01/2016</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D592CDA8-BBFC-4991-BB49-EE3D60525A06}"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713460E-0E05-499F-8080-42F77CA575A4}" type="datetimeFigureOut">
              <a:rPr lang="en-GB" smtClean="0"/>
              <a:t>11/01/2016</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D592CDA8-BBFC-4991-BB49-EE3D60525A06}"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713460E-0E05-499F-8080-42F77CA575A4}" type="datetimeFigureOut">
              <a:rPr lang="en-GB" smtClean="0"/>
              <a:t>11/01/2016</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D592CDA8-BBFC-4991-BB49-EE3D60525A06}" type="slidenum">
              <a:rPr lang="en-GB" smtClean="0"/>
              <a:t>‹#›</a:t>
            </a:fld>
            <a:endParaRPr lang="en-GB"/>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713460E-0E05-499F-8080-42F77CA575A4}" type="datetimeFigureOut">
              <a:rPr lang="en-GB" smtClean="0"/>
              <a:t>11/01/2016</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D592CDA8-BBFC-4991-BB49-EE3D60525A06}" type="slidenum">
              <a:rPr lang="en-GB" smtClean="0"/>
              <a:t>‹#›</a:t>
            </a:fld>
            <a:endParaRPr lang="en-GB"/>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713460E-0E05-499F-8080-42F77CA575A4}" type="datetimeFigureOut">
              <a:rPr lang="en-GB" smtClean="0"/>
              <a:t>11/01/2016</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D592CDA8-BBFC-4991-BB49-EE3D60525A06}" type="slidenum">
              <a:rPr lang="en-GB" smtClean="0"/>
              <a:t>‹#›</a:t>
            </a:fld>
            <a:endParaRPr lang="en-GB"/>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713460E-0E05-499F-8080-42F77CA575A4}" type="datetimeFigureOut">
              <a:rPr lang="en-GB" smtClean="0"/>
              <a:t>11/01/2016</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D592CDA8-BBFC-4991-BB49-EE3D60525A06}"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8713460E-0E05-499F-8080-42F77CA575A4}" type="datetimeFigureOut">
              <a:rPr lang="en-GB" smtClean="0"/>
              <a:t>11/01/2016</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D592CDA8-BBFC-4991-BB49-EE3D60525A06}" type="slidenum">
              <a:rPr lang="en-GB" smtClean="0"/>
              <a:t>‹#›</a:t>
            </a:fld>
            <a:endParaRPr lang="en-GB"/>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8713460E-0E05-499F-8080-42F77CA575A4}" type="datetimeFigureOut">
              <a:rPr lang="en-GB" smtClean="0"/>
              <a:t>11/01/2016</a:t>
            </a:fld>
            <a:endParaRPr lang="en-GB"/>
          </a:p>
        </p:txBody>
      </p:sp>
      <p:sp>
        <p:nvSpPr>
          <p:cNvPr id="3" name="Footer Placeholder 2"/>
          <p:cNvSpPr>
            <a:spLocks noGrp="1"/>
          </p:cNvSpPr>
          <p:nvPr>
            <p:ph type="ftr" sz="quarter" idx="11"/>
          </p:nvPr>
        </p:nvSpPr>
        <p:spPr/>
        <p:txBody>
          <a:bodyPr/>
          <a:lstStyle>
            <a:extLst/>
          </a:lstStyle>
          <a:p>
            <a:endParaRPr lang="en-GB"/>
          </a:p>
        </p:txBody>
      </p:sp>
      <p:sp>
        <p:nvSpPr>
          <p:cNvPr id="4" name="Slide Number Placeholder 3"/>
          <p:cNvSpPr>
            <a:spLocks noGrp="1"/>
          </p:cNvSpPr>
          <p:nvPr>
            <p:ph type="sldNum" sz="quarter" idx="12"/>
          </p:nvPr>
        </p:nvSpPr>
        <p:spPr/>
        <p:txBody>
          <a:bodyPr/>
          <a:lstStyle>
            <a:extLst/>
          </a:lstStyle>
          <a:p>
            <a:fld id="{D592CDA8-BBFC-4991-BB49-EE3D60525A06}"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8713460E-0E05-499F-8080-42F77CA575A4}" type="datetimeFigureOut">
              <a:rPr lang="en-GB" smtClean="0"/>
              <a:t>11/01/2016</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D592CDA8-BBFC-4991-BB49-EE3D60525A06}"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8713460E-0E05-499F-8080-42F77CA575A4}" type="datetimeFigureOut">
              <a:rPr lang="en-GB" smtClean="0"/>
              <a:t>11/01/2016</a:t>
            </a:fld>
            <a:endParaRPr lang="en-GB"/>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GB"/>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592CDA8-BBFC-4991-BB49-EE3D60525A06}" type="slidenum">
              <a:rPr lang="en-GB" smtClean="0"/>
              <a:t>‹#›</a:t>
            </a:fld>
            <a:endParaRPr lang="en-GB"/>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713460E-0E05-499F-8080-42F77CA575A4}" type="datetimeFigureOut">
              <a:rPr lang="en-GB" smtClean="0"/>
              <a:t>11/01/2016</a:t>
            </a:fld>
            <a:endParaRPr lang="en-GB"/>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GB"/>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592CDA8-BBFC-4991-BB49-EE3D60525A06}"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 Target="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smtClean="0"/>
              <a:t>City and Guilds </a:t>
            </a:r>
            <a:r>
              <a:rPr lang="en-GB" dirty="0" smtClean="0"/>
              <a:t>Level 1 Award in preparing to work in Adult Social Care</a:t>
            </a:r>
            <a:endParaRPr lang="en-GB" dirty="0"/>
          </a:p>
        </p:txBody>
      </p:sp>
      <p:sp>
        <p:nvSpPr>
          <p:cNvPr id="3" name="Subtitle 2"/>
          <p:cNvSpPr>
            <a:spLocks noGrp="1"/>
          </p:cNvSpPr>
          <p:nvPr>
            <p:ph type="subTitle" idx="1"/>
          </p:nvPr>
        </p:nvSpPr>
        <p:spPr>
          <a:xfrm>
            <a:off x="683568" y="3789040"/>
            <a:ext cx="7772400" cy="1199704"/>
          </a:xfrm>
        </p:spPr>
        <p:txBody>
          <a:bodyPr>
            <a:normAutofit fontScale="92500" lnSpcReduction="20000"/>
          </a:bodyPr>
          <a:lstStyle/>
          <a:p>
            <a:r>
              <a:rPr lang="en-GB" dirty="0" smtClean="0"/>
              <a:t>Sam Dawson</a:t>
            </a:r>
          </a:p>
          <a:p>
            <a:r>
              <a:rPr lang="en-GB" dirty="0" smtClean="0"/>
              <a:t>Course Tutor</a:t>
            </a:r>
          </a:p>
          <a:p>
            <a:r>
              <a:rPr lang="en-GB" dirty="0" smtClean="0"/>
              <a:t>11</a:t>
            </a:r>
            <a:r>
              <a:rPr lang="en-GB" dirty="0" smtClean="0"/>
              <a:t>/1/2016</a:t>
            </a:r>
            <a:endParaRPr lang="en-GB" dirty="0"/>
          </a:p>
        </p:txBody>
      </p:sp>
    </p:spTree>
    <p:extLst>
      <p:ext uri="{BB962C8B-B14F-4D97-AF65-F5344CB8AC3E}">
        <p14:creationId xmlns:p14="http://schemas.microsoft.com/office/powerpoint/2010/main" val="25023584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GB" dirty="0"/>
              <a:t>The aim of a confidential care service should be to protect the patients information and restrict who has access to it. </a:t>
            </a:r>
            <a:endParaRPr lang="en-GB" dirty="0" smtClean="0"/>
          </a:p>
          <a:p>
            <a:pPr marL="109728" indent="0">
              <a:buNone/>
            </a:pPr>
            <a:endParaRPr lang="en-GB" dirty="0" smtClean="0"/>
          </a:p>
          <a:p>
            <a:r>
              <a:rPr lang="en-GB" dirty="0" smtClean="0"/>
              <a:t>The </a:t>
            </a:r>
            <a:r>
              <a:rPr lang="en-GB" dirty="0"/>
              <a:t>patient should be informed what his or her information is being used for and who has access to it, and they should give consent for it to be used in this way. </a:t>
            </a:r>
            <a:endParaRPr lang="en-GB" dirty="0" smtClean="0"/>
          </a:p>
          <a:p>
            <a:pPr marL="109728" indent="0">
              <a:buNone/>
            </a:pPr>
            <a:endParaRPr lang="en-GB" dirty="0"/>
          </a:p>
          <a:p>
            <a:r>
              <a:rPr lang="en-GB" dirty="0"/>
              <a:t>However, confidentiality in care is not always as simple as that, particularly if the patient is unable to give consent for whatever reason. </a:t>
            </a:r>
          </a:p>
        </p:txBody>
      </p:sp>
      <p:sp>
        <p:nvSpPr>
          <p:cNvPr id="3" name="Title 2"/>
          <p:cNvSpPr>
            <a:spLocks noGrp="1"/>
          </p:cNvSpPr>
          <p:nvPr>
            <p:ph type="title"/>
          </p:nvPr>
        </p:nvSpPr>
        <p:spPr/>
        <p:txBody>
          <a:bodyPr/>
          <a:lstStyle/>
          <a:p>
            <a:r>
              <a:rPr lang="en-GB" dirty="0" smtClean="0"/>
              <a:t>What is </a:t>
            </a:r>
            <a:r>
              <a:rPr lang="en-GB" dirty="0" err="1" smtClean="0"/>
              <a:t>confidentuality</a:t>
            </a:r>
            <a:endParaRPr lang="en-GB" dirty="0"/>
          </a:p>
        </p:txBody>
      </p:sp>
    </p:spTree>
    <p:extLst>
      <p:ext uri="{BB962C8B-B14F-4D97-AF65-F5344CB8AC3E}">
        <p14:creationId xmlns:p14="http://schemas.microsoft.com/office/powerpoint/2010/main" val="20245074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1700808"/>
            <a:ext cx="8229600" cy="4525963"/>
          </a:xfrm>
        </p:spPr>
        <p:txBody>
          <a:bodyPr>
            <a:normAutofit/>
          </a:bodyPr>
          <a:lstStyle/>
          <a:p>
            <a:r>
              <a:rPr lang="en-GB" dirty="0"/>
              <a:t>The issue of confidentiality is massively important in the field of health and social care. </a:t>
            </a:r>
            <a:endParaRPr lang="en-GB" dirty="0" smtClean="0"/>
          </a:p>
          <a:p>
            <a:r>
              <a:rPr lang="en-GB" dirty="0" smtClean="0"/>
              <a:t>It is </a:t>
            </a:r>
            <a:r>
              <a:rPr lang="en-GB" dirty="0"/>
              <a:t>often seen as quite complex, which can lead to misapplication and misunderstanding</a:t>
            </a:r>
            <a:r>
              <a:rPr lang="en-GB" dirty="0" smtClean="0"/>
              <a:t>.</a:t>
            </a:r>
          </a:p>
          <a:p>
            <a:r>
              <a:rPr lang="en-GB" dirty="0" smtClean="0"/>
              <a:t>This </a:t>
            </a:r>
            <a:r>
              <a:rPr lang="en-GB" dirty="0"/>
              <a:t>is why each and every person working within the sector is recommended to take </a:t>
            </a:r>
            <a:r>
              <a:rPr lang="en-GB" dirty="0" smtClean="0"/>
              <a:t>a </a:t>
            </a:r>
            <a:r>
              <a:rPr lang="en-GB" dirty="0"/>
              <a:t>course which focuses on the concept of confidentiality and all of the issues surrounding it. </a:t>
            </a:r>
          </a:p>
        </p:txBody>
      </p:sp>
      <p:sp>
        <p:nvSpPr>
          <p:cNvPr id="3" name="Title 2"/>
          <p:cNvSpPr>
            <a:spLocks noGrp="1"/>
          </p:cNvSpPr>
          <p:nvPr>
            <p:ph type="title"/>
          </p:nvPr>
        </p:nvSpPr>
        <p:spPr/>
        <p:txBody>
          <a:bodyPr>
            <a:normAutofit fontScale="90000"/>
          </a:bodyPr>
          <a:lstStyle/>
          <a:p>
            <a:pPr algn="ctr"/>
            <a:r>
              <a:rPr lang="en-GB" dirty="0" smtClean="0"/>
              <a:t>Confidentiality – Why is it important?</a:t>
            </a:r>
            <a:endParaRPr lang="en-GB" dirty="0"/>
          </a:p>
        </p:txBody>
      </p:sp>
    </p:spTree>
    <p:extLst>
      <p:ext uri="{BB962C8B-B14F-4D97-AF65-F5344CB8AC3E}">
        <p14:creationId xmlns:p14="http://schemas.microsoft.com/office/powerpoint/2010/main" val="29050881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GB" smtClean="0"/>
          </a:p>
          <a:p>
            <a:r>
              <a:rPr lang="en-GB" smtClean="0"/>
              <a:t>Look </a:t>
            </a:r>
            <a:r>
              <a:rPr lang="en-GB" dirty="0" smtClean="0"/>
              <a:t>at the case study.</a:t>
            </a:r>
          </a:p>
          <a:p>
            <a:endParaRPr lang="en-GB" dirty="0"/>
          </a:p>
          <a:p>
            <a:r>
              <a:rPr lang="en-GB" dirty="0" smtClean="0"/>
              <a:t>List all the ways in which confidentiality has been breached.</a:t>
            </a:r>
          </a:p>
          <a:p>
            <a:endParaRPr lang="en-GB" dirty="0"/>
          </a:p>
          <a:p>
            <a:r>
              <a:rPr lang="en-GB" dirty="0" smtClean="0"/>
              <a:t>Feedback to group</a:t>
            </a:r>
            <a:endParaRPr lang="en-GB" dirty="0"/>
          </a:p>
        </p:txBody>
      </p:sp>
      <p:sp>
        <p:nvSpPr>
          <p:cNvPr id="3" name="Title 2"/>
          <p:cNvSpPr>
            <a:spLocks noGrp="1"/>
          </p:cNvSpPr>
          <p:nvPr>
            <p:ph type="title"/>
          </p:nvPr>
        </p:nvSpPr>
        <p:spPr/>
        <p:txBody>
          <a:bodyPr/>
          <a:lstStyle/>
          <a:p>
            <a:r>
              <a:rPr lang="en-GB" dirty="0" smtClean="0"/>
              <a:t>Activity in 3 groups</a:t>
            </a:r>
            <a:endParaRPr lang="en-GB" dirty="0"/>
          </a:p>
        </p:txBody>
      </p:sp>
    </p:spTree>
    <p:extLst>
      <p:ext uri="{BB962C8B-B14F-4D97-AF65-F5344CB8AC3E}">
        <p14:creationId xmlns:p14="http://schemas.microsoft.com/office/powerpoint/2010/main" val="2325141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GB" dirty="0" smtClean="0"/>
          </a:p>
          <a:p>
            <a:endParaRPr lang="en-GB" dirty="0"/>
          </a:p>
          <a:p>
            <a:endParaRPr lang="en-GB" dirty="0" smtClean="0"/>
          </a:p>
          <a:p>
            <a:pPr marL="109728" indent="0">
              <a:buNone/>
            </a:pPr>
            <a:r>
              <a:rPr lang="en-GB" sz="4800" dirty="0" smtClean="0"/>
              <a:t>Complete and update ILPs</a:t>
            </a:r>
            <a:endParaRPr lang="en-GB" sz="4800" dirty="0"/>
          </a:p>
        </p:txBody>
      </p:sp>
      <p:sp>
        <p:nvSpPr>
          <p:cNvPr id="3" name="Title 2"/>
          <p:cNvSpPr>
            <a:spLocks noGrp="1"/>
          </p:cNvSpPr>
          <p:nvPr>
            <p:ph type="title"/>
          </p:nvPr>
        </p:nvSpPr>
        <p:spPr/>
        <p:txBody>
          <a:bodyPr/>
          <a:lstStyle/>
          <a:p>
            <a:r>
              <a:rPr lang="en-GB" dirty="0" smtClean="0"/>
              <a:t>Last thing</a:t>
            </a:r>
            <a:endParaRPr lang="en-GB" dirty="0"/>
          </a:p>
        </p:txBody>
      </p:sp>
    </p:spTree>
    <p:extLst>
      <p:ext uri="{BB962C8B-B14F-4D97-AF65-F5344CB8AC3E}">
        <p14:creationId xmlns:p14="http://schemas.microsoft.com/office/powerpoint/2010/main" val="14698512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endParaRPr lang="en-GB" dirty="0" smtClean="0"/>
          </a:p>
          <a:p>
            <a:r>
              <a:rPr lang="en-GB" dirty="0" smtClean="0"/>
              <a:t>To finish Unit 4- Awareness of communication in Adult Social Care.</a:t>
            </a:r>
          </a:p>
          <a:p>
            <a:r>
              <a:rPr lang="en-GB" dirty="0" smtClean="0"/>
              <a:t>Guest speaker </a:t>
            </a:r>
            <a:r>
              <a:rPr lang="en-GB" dirty="0" smtClean="0"/>
              <a:t>Nicola Rawlins</a:t>
            </a:r>
            <a:r>
              <a:rPr lang="en-GB" dirty="0" smtClean="0"/>
              <a:t> </a:t>
            </a:r>
            <a:r>
              <a:rPr lang="en-GB" dirty="0" smtClean="0"/>
              <a:t>– </a:t>
            </a:r>
            <a:r>
              <a:rPr lang="en-GB" dirty="0" smtClean="0"/>
              <a:t>Intake Team</a:t>
            </a:r>
            <a:endParaRPr lang="en-GB" dirty="0" smtClean="0"/>
          </a:p>
          <a:p>
            <a:endParaRPr lang="en-GB" dirty="0"/>
          </a:p>
          <a:p>
            <a:r>
              <a:rPr lang="en-GB" dirty="0" smtClean="0"/>
              <a:t>Skills required for effective record keeping.</a:t>
            </a:r>
          </a:p>
          <a:p>
            <a:endParaRPr lang="en-GB" dirty="0"/>
          </a:p>
          <a:p>
            <a:r>
              <a:rPr lang="en-GB" dirty="0" smtClean="0"/>
              <a:t>Confidentiality.</a:t>
            </a:r>
          </a:p>
          <a:p>
            <a:endParaRPr lang="en-GB" dirty="0"/>
          </a:p>
          <a:p>
            <a:r>
              <a:rPr lang="en-GB" dirty="0" smtClean="0"/>
              <a:t>Update ILPs</a:t>
            </a:r>
          </a:p>
          <a:p>
            <a:pPr marL="109728" indent="0">
              <a:buNone/>
            </a:pPr>
            <a:endParaRPr lang="en-GB" dirty="0" smtClean="0"/>
          </a:p>
          <a:p>
            <a:pPr marL="109728" indent="0">
              <a:buNone/>
            </a:pPr>
            <a:endParaRPr lang="en-GB" dirty="0" smtClean="0"/>
          </a:p>
          <a:p>
            <a:pPr marL="109728" indent="0">
              <a:buNone/>
            </a:pPr>
            <a:endParaRPr lang="en-GB" dirty="0" smtClean="0"/>
          </a:p>
          <a:p>
            <a:endParaRPr lang="en-GB" dirty="0"/>
          </a:p>
        </p:txBody>
      </p:sp>
      <p:sp>
        <p:nvSpPr>
          <p:cNvPr id="2" name="Title 1"/>
          <p:cNvSpPr>
            <a:spLocks noGrp="1"/>
          </p:cNvSpPr>
          <p:nvPr>
            <p:ph type="title"/>
          </p:nvPr>
        </p:nvSpPr>
        <p:spPr/>
        <p:txBody>
          <a:bodyPr/>
          <a:lstStyle/>
          <a:p>
            <a:r>
              <a:rPr lang="en-GB" dirty="0" smtClean="0"/>
              <a:t>Aims of the lesson</a:t>
            </a:r>
            <a:endParaRPr lang="en-GB" dirty="0"/>
          </a:p>
        </p:txBody>
      </p:sp>
    </p:spTree>
    <p:extLst>
      <p:ext uri="{BB962C8B-B14F-4D97-AF65-F5344CB8AC3E}">
        <p14:creationId xmlns:p14="http://schemas.microsoft.com/office/powerpoint/2010/main" val="4284634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GB" dirty="0"/>
              <a:t>Records are kept to make sure people are supported </a:t>
            </a:r>
            <a:r>
              <a:rPr lang="en-GB" dirty="0" smtClean="0"/>
              <a:t>----- and -------------.</a:t>
            </a:r>
            <a:endParaRPr lang="en-GB" dirty="0"/>
          </a:p>
          <a:p>
            <a:r>
              <a:rPr lang="en-GB" dirty="0"/>
              <a:t>Helps to </a:t>
            </a:r>
            <a:r>
              <a:rPr lang="en-GB" dirty="0" smtClean="0"/>
              <a:t>improve -------------.</a:t>
            </a:r>
            <a:endParaRPr lang="en-GB" dirty="0"/>
          </a:p>
          <a:p>
            <a:r>
              <a:rPr lang="en-GB" dirty="0"/>
              <a:t>Shows how </a:t>
            </a:r>
            <a:r>
              <a:rPr lang="en-GB" dirty="0" smtClean="0"/>
              <a:t>-------- relating </a:t>
            </a:r>
            <a:r>
              <a:rPr lang="en-GB" dirty="0"/>
              <a:t>to care were made.</a:t>
            </a:r>
          </a:p>
          <a:p>
            <a:r>
              <a:rPr lang="en-GB" dirty="0"/>
              <a:t>Documentary </a:t>
            </a:r>
            <a:r>
              <a:rPr lang="en-GB" dirty="0" smtClean="0"/>
              <a:t>---------.</a:t>
            </a:r>
            <a:endParaRPr lang="en-GB" dirty="0"/>
          </a:p>
          <a:p>
            <a:r>
              <a:rPr lang="en-GB" dirty="0"/>
              <a:t>Helps to identify </a:t>
            </a:r>
            <a:r>
              <a:rPr lang="en-GB" dirty="0" smtClean="0"/>
              <a:t>--------.</a:t>
            </a:r>
            <a:endParaRPr lang="en-GB" dirty="0"/>
          </a:p>
          <a:p>
            <a:r>
              <a:rPr lang="en-GB" dirty="0" smtClean="0"/>
              <a:t>------ </a:t>
            </a:r>
            <a:r>
              <a:rPr lang="en-GB" dirty="0"/>
              <a:t>requirement</a:t>
            </a:r>
            <a:r>
              <a:rPr lang="en-GB" dirty="0" smtClean="0"/>
              <a:t>.</a:t>
            </a:r>
          </a:p>
          <a:p>
            <a:endParaRPr lang="en-GB" dirty="0"/>
          </a:p>
          <a:p>
            <a:r>
              <a:rPr lang="en-GB" dirty="0" smtClean="0"/>
              <a:t>5 minutes to complete</a:t>
            </a:r>
            <a:endParaRPr lang="en-GB" dirty="0"/>
          </a:p>
          <a:p>
            <a:pPr marL="109728" indent="0">
              <a:buNone/>
            </a:pPr>
            <a:endParaRPr lang="en-GB" dirty="0"/>
          </a:p>
        </p:txBody>
      </p:sp>
      <p:sp>
        <p:nvSpPr>
          <p:cNvPr id="3" name="Title 2"/>
          <p:cNvSpPr>
            <a:spLocks noGrp="1"/>
          </p:cNvSpPr>
          <p:nvPr>
            <p:ph type="title"/>
          </p:nvPr>
        </p:nvSpPr>
        <p:spPr/>
        <p:txBody>
          <a:bodyPr>
            <a:normAutofit fontScale="90000"/>
          </a:bodyPr>
          <a:lstStyle/>
          <a:p>
            <a:r>
              <a:rPr lang="en-GB" dirty="0" smtClean="0"/>
              <a:t>Recap on record keeping in pairs</a:t>
            </a:r>
            <a:endParaRPr lang="en-GB" dirty="0"/>
          </a:p>
        </p:txBody>
      </p:sp>
    </p:spTree>
    <p:extLst>
      <p:ext uri="{BB962C8B-B14F-4D97-AF65-F5344CB8AC3E}">
        <p14:creationId xmlns:p14="http://schemas.microsoft.com/office/powerpoint/2010/main" val="37145267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An essential part of Social Care Work.</a:t>
            </a:r>
          </a:p>
          <a:p>
            <a:pPr marL="109728" indent="0">
              <a:buNone/>
            </a:pPr>
            <a:endParaRPr lang="en-GB" dirty="0" smtClean="0"/>
          </a:p>
          <a:p>
            <a:r>
              <a:rPr lang="en-GB" dirty="0"/>
              <a:t>Carers need to communicate with each other on a daily basis. </a:t>
            </a:r>
            <a:endParaRPr lang="en-GB" dirty="0" smtClean="0"/>
          </a:p>
          <a:p>
            <a:pPr marL="109728" indent="0">
              <a:buNone/>
            </a:pPr>
            <a:endParaRPr lang="en-GB" dirty="0" smtClean="0"/>
          </a:p>
          <a:p>
            <a:r>
              <a:rPr lang="en-GB" dirty="0"/>
              <a:t>Records can be used to evidence that tasks have been completed or let other staff know about service users’ experiences, needs or events.</a:t>
            </a:r>
          </a:p>
        </p:txBody>
      </p:sp>
      <p:sp>
        <p:nvSpPr>
          <p:cNvPr id="3" name="Title 2"/>
          <p:cNvSpPr>
            <a:spLocks noGrp="1"/>
          </p:cNvSpPr>
          <p:nvPr>
            <p:ph type="title"/>
          </p:nvPr>
        </p:nvSpPr>
        <p:spPr/>
        <p:txBody>
          <a:bodyPr/>
          <a:lstStyle/>
          <a:p>
            <a:r>
              <a:rPr lang="en-GB" dirty="0" smtClean="0"/>
              <a:t>Record Keeping</a:t>
            </a:r>
            <a:endParaRPr lang="en-GB" dirty="0"/>
          </a:p>
        </p:txBody>
      </p:sp>
    </p:spTree>
    <p:extLst>
      <p:ext uri="{BB962C8B-B14F-4D97-AF65-F5344CB8AC3E}">
        <p14:creationId xmlns:p14="http://schemas.microsoft.com/office/powerpoint/2010/main" val="33403794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a:t>You need to know how to record information appropriately. </a:t>
            </a:r>
            <a:endParaRPr lang="en-GB" dirty="0" smtClean="0"/>
          </a:p>
          <a:p>
            <a:r>
              <a:rPr lang="en-GB" dirty="0" smtClean="0"/>
              <a:t>Records </a:t>
            </a:r>
            <a:r>
              <a:rPr lang="en-GB" dirty="0"/>
              <a:t>are official documents and contain important information. </a:t>
            </a:r>
            <a:endParaRPr lang="en-GB" dirty="0" smtClean="0"/>
          </a:p>
          <a:p>
            <a:r>
              <a:rPr lang="en-GB" dirty="0" smtClean="0"/>
              <a:t>They </a:t>
            </a:r>
            <a:r>
              <a:rPr lang="en-GB" dirty="0"/>
              <a:t>may be read by different people, including other staff and inspectors. </a:t>
            </a:r>
            <a:endParaRPr lang="en-GB" dirty="0" smtClean="0"/>
          </a:p>
          <a:p>
            <a:r>
              <a:rPr lang="en-GB" dirty="0" smtClean="0"/>
              <a:t>You </a:t>
            </a:r>
            <a:r>
              <a:rPr lang="en-GB" dirty="0"/>
              <a:t>need to ensure that what is written is legible, accurate and respectful of anybody referred to.  </a:t>
            </a:r>
          </a:p>
        </p:txBody>
      </p:sp>
      <p:sp>
        <p:nvSpPr>
          <p:cNvPr id="3" name="Title 2"/>
          <p:cNvSpPr>
            <a:spLocks noGrp="1"/>
          </p:cNvSpPr>
          <p:nvPr>
            <p:ph type="title"/>
          </p:nvPr>
        </p:nvSpPr>
        <p:spPr/>
        <p:txBody>
          <a:bodyPr/>
          <a:lstStyle/>
          <a:p>
            <a:r>
              <a:rPr lang="en-GB" dirty="0" smtClean="0"/>
              <a:t>Record keeping</a:t>
            </a:r>
            <a:endParaRPr lang="en-GB" dirty="0"/>
          </a:p>
        </p:txBody>
      </p:sp>
    </p:spTree>
    <p:extLst>
      <p:ext uri="{BB962C8B-B14F-4D97-AF65-F5344CB8AC3E}">
        <p14:creationId xmlns:p14="http://schemas.microsoft.com/office/powerpoint/2010/main" val="33622613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a:t>How does your record-keeping benefit the people you care for?</a:t>
            </a:r>
          </a:p>
          <a:p>
            <a:r>
              <a:rPr lang="en-GB" dirty="0"/>
              <a:t>What communication skills do you need for record-keeping? </a:t>
            </a:r>
          </a:p>
          <a:p>
            <a:r>
              <a:rPr lang="en-GB" dirty="0"/>
              <a:t>How could you improve your record-keeping skills?</a:t>
            </a:r>
          </a:p>
          <a:p>
            <a:r>
              <a:rPr lang="en-GB" dirty="0"/>
              <a:t>Are you confident in your own ability to communicate clearly, both when speaking and writing? If not, ask your supervisor for ideas to help you improve.</a:t>
            </a:r>
          </a:p>
          <a:p>
            <a:endParaRPr lang="en-GB" dirty="0"/>
          </a:p>
        </p:txBody>
      </p:sp>
      <p:sp>
        <p:nvSpPr>
          <p:cNvPr id="3" name="Title 2"/>
          <p:cNvSpPr>
            <a:spLocks noGrp="1"/>
          </p:cNvSpPr>
          <p:nvPr>
            <p:ph type="title"/>
          </p:nvPr>
        </p:nvSpPr>
        <p:spPr/>
        <p:txBody>
          <a:bodyPr/>
          <a:lstStyle/>
          <a:p>
            <a:r>
              <a:rPr lang="en-GB" dirty="0" smtClean="0"/>
              <a:t>Check your understanding</a:t>
            </a:r>
            <a:endParaRPr lang="en-GB" dirty="0"/>
          </a:p>
        </p:txBody>
      </p:sp>
    </p:spTree>
    <p:extLst>
      <p:ext uri="{BB962C8B-B14F-4D97-AF65-F5344CB8AC3E}">
        <p14:creationId xmlns:p14="http://schemas.microsoft.com/office/powerpoint/2010/main" val="30076475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endParaRPr lang="en-GB" dirty="0" smtClean="0">
              <a:hlinkClick r:id="rId2" action="ppaction://hlinksldjump"/>
            </a:endParaRPr>
          </a:p>
          <a:p>
            <a:endParaRPr lang="en-GB" dirty="0">
              <a:hlinkClick r:id="rId2" action="ppaction://hlinksldjump"/>
            </a:endParaRPr>
          </a:p>
          <a:p>
            <a:endParaRPr lang="en-GB" dirty="0" smtClean="0">
              <a:hlinkClick r:id="rId2" action="ppaction://hlinksldjump"/>
            </a:endParaRPr>
          </a:p>
          <a:p>
            <a:endParaRPr lang="en-GB" dirty="0">
              <a:hlinkClick r:id="rId2" action="ppaction://hlinksldjump"/>
            </a:endParaRPr>
          </a:p>
          <a:p>
            <a:r>
              <a:rPr lang="en-GB" dirty="0" smtClean="0">
                <a:hlinkClick r:id="rId2" action="ppaction://hlinksldjump"/>
              </a:rPr>
              <a:t>http</a:t>
            </a:r>
            <a:r>
              <a:rPr lang="en-GB" dirty="0">
                <a:hlinkClick r:id="rId2" action="ppaction://hlinksldjump"/>
              </a:rPr>
              <a:t>://www.bing.com/videos/search?q=confidentiality&amp;FORM=HDRSC3#view=detail&amp;mid=B6AD4C8449955F72F073B6AD4C8449955F72F073</a:t>
            </a:r>
            <a:endParaRPr lang="en-GB" dirty="0"/>
          </a:p>
        </p:txBody>
      </p:sp>
      <p:sp>
        <p:nvSpPr>
          <p:cNvPr id="3" name="Title 2"/>
          <p:cNvSpPr>
            <a:spLocks noGrp="1"/>
          </p:cNvSpPr>
          <p:nvPr>
            <p:ph type="title"/>
          </p:nvPr>
        </p:nvSpPr>
        <p:spPr/>
        <p:txBody>
          <a:bodyPr/>
          <a:lstStyle/>
          <a:p>
            <a:r>
              <a:rPr lang="en-GB" dirty="0" err="1" smtClean="0"/>
              <a:t>Confidentuality</a:t>
            </a:r>
            <a:endParaRPr lang="en-GB" dirty="0"/>
          </a:p>
        </p:txBody>
      </p:sp>
      <p:pic>
        <p:nvPicPr>
          <p:cNvPr id="1026" name="Picture 2" descr="C:\Users\Sam Dawson\AppData\Local\Microsoft\Windows\Temporary Internet Files\Content.IE5\3BQFJY31\MC900434799[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51832" y="1340768"/>
            <a:ext cx="1828572" cy="18285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51638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buNone/>
            </a:pPr>
            <a:endParaRPr lang="en-GB" dirty="0"/>
          </a:p>
        </p:txBody>
      </p:sp>
      <p:sp>
        <p:nvSpPr>
          <p:cNvPr id="3" name="Title 2"/>
          <p:cNvSpPr>
            <a:spLocks noGrp="1"/>
          </p:cNvSpPr>
          <p:nvPr>
            <p:ph type="title"/>
          </p:nvPr>
        </p:nvSpPr>
        <p:spPr/>
        <p:txBody>
          <a:bodyPr>
            <a:normAutofit fontScale="90000"/>
          </a:bodyPr>
          <a:lstStyle/>
          <a:p>
            <a:pPr algn="ctr"/>
            <a:r>
              <a:rPr lang="en-GB" dirty="0" smtClean="0"/>
              <a:t>Why do we need to maintain confidentiality?</a:t>
            </a:r>
            <a:endParaRPr lang="en-GB" dirty="0"/>
          </a:p>
        </p:txBody>
      </p:sp>
      <p:pic>
        <p:nvPicPr>
          <p:cNvPr id="2050" name="Picture 2" descr="C:\Users\Sam Dawson\AppData\Local\Microsoft\Windows\Temporary Internet Files\Content.IE5\HG9Z50OI\MC900441498[1].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428" y="1600428"/>
            <a:ext cx="3657143" cy="36571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00476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endParaRPr lang="en-GB" dirty="0" smtClean="0"/>
          </a:p>
          <a:p>
            <a:r>
              <a:rPr lang="en-GB" dirty="0" smtClean="0"/>
              <a:t>Confidentiality </a:t>
            </a:r>
            <a:r>
              <a:rPr lang="en-GB" dirty="0"/>
              <a:t>relates to personal information about patients. </a:t>
            </a:r>
            <a:endParaRPr lang="en-GB" dirty="0" smtClean="0"/>
          </a:p>
          <a:p>
            <a:endParaRPr lang="en-GB" dirty="0"/>
          </a:p>
          <a:p>
            <a:pPr marL="109728" indent="0">
              <a:buNone/>
            </a:pPr>
            <a:endParaRPr lang="en-GB" dirty="0" smtClean="0"/>
          </a:p>
          <a:p>
            <a:r>
              <a:rPr lang="en-GB" dirty="0" smtClean="0"/>
              <a:t>Problems </a:t>
            </a:r>
            <a:r>
              <a:rPr lang="en-GB" dirty="0"/>
              <a:t>arise when it comes to deciding how this information should be shared in order to improve a </a:t>
            </a:r>
            <a:r>
              <a:rPr lang="en-GB" dirty="0" smtClean="0"/>
              <a:t>patients </a:t>
            </a:r>
            <a:r>
              <a:rPr lang="en-GB" dirty="0"/>
              <a:t>care and for better communication amongst care staff.</a:t>
            </a:r>
          </a:p>
          <a:p>
            <a:endParaRPr lang="en-GB" dirty="0"/>
          </a:p>
        </p:txBody>
      </p:sp>
      <p:sp>
        <p:nvSpPr>
          <p:cNvPr id="3" name="Title 2"/>
          <p:cNvSpPr>
            <a:spLocks noGrp="1"/>
          </p:cNvSpPr>
          <p:nvPr>
            <p:ph type="title"/>
          </p:nvPr>
        </p:nvSpPr>
        <p:spPr/>
        <p:txBody>
          <a:bodyPr/>
          <a:lstStyle/>
          <a:p>
            <a:r>
              <a:rPr lang="en-GB" dirty="0" smtClean="0"/>
              <a:t>What is confidentiality?</a:t>
            </a:r>
            <a:endParaRPr lang="en-GB" dirty="0"/>
          </a:p>
        </p:txBody>
      </p:sp>
    </p:spTree>
    <p:extLst>
      <p:ext uri="{BB962C8B-B14F-4D97-AF65-F5344CB8AC3E}">
        <p14:creationId xmlns:p14="http://schemas.microsoft.com/office/powerpoint/2010/main" val="127095078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5908</TotalTime>
  <Words>499</Words>
  <Application>Microsoft Office PowerPoint</Application>
  <PresentationFormat>On-screen Show (4:3)</PresentationFormat>
  <Paragraphs>76</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Lucida Sans Unicode</vt:lpstr>
      <vt:lpstr>Verdana</vt:lpstr>
      <vt:lpstr>Wingdings 2</vt:lpstr>
      <vt:lpstr>Wingdings 3</vt:lpstr>
      <vt:lpstr>Concourse</vt:lpstr>
      <vt:lpstr>City and Guilds Level 1 Award in preparing to work in Adult Social Care</vt:lpstr>
      <vt:lpstr>Aims of the lesson</vt:lpstr>
      <vt:lpstr>Recap on record keeping in pairs</vt:lpstr>
      <vt:lpstr>Record Keeping</vt:lpstr>
      <vt:lpstr>Record keeping</vt:lpstr>
      <vt:lpstr>Check your understanding</vt:lpstr>
      <vt:lpstr>Confidentuality</vt:lpstr>
      <vt:lpstr>Why do we need to maintain confidentiality?</vt:lpstr>
      <vt:lpstr>What is confidentiality?</vt:lpstr>
      <vt:lpstr>What is confidentuality</vt:lpstr>
      <vt:lpstr>Confidentiality – Why is it important?</vt:lpstr>
      <vt:lpstr>Activity in 3 groups</vt:lpstr>
      <vt:lpstr>Last thing</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BTEC Level 1 Award in preparing to work in Adult Social Care</dc:title>
  <dc:creator>Sam Dawson</dc:creator>
  <cp:lastModifiedBy>Sam Dawson</cp:lastModifiedBy>
  <cp:revision>96</cp:revision>
  <dcterms:created xsi:type="dcterms:W3CDTF">2014-04-19T08:45:16Z</dcterms:created>
  <dcterms:modified xsi:type="dcterms:W3CDTF">2016-01-11T12:16:09Z</dcterms:modified>
</cp:coreProperties>
</file>