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8" r:id="rId4"/>
    <p:sldId id="284" r:id="rId5"/>
    <p:sldId id="283" r:id="rId6"/>
    <p:sldId id="291" r:id="rId7"/>
    <p:sldId id="289" r:id="rId8"/>
    <p:sldId id="295" r:id="rId9"/>
    <p:sldId id="294" r:id="rId10"/>
    <p:sldId id="297" r:id="rId11"/>
    <p:sldId id="292" r:id="rId12"/>
    <p:sldId id="298" r:id="rId13"/>
    <p:sldId id="280" r:id="rId14"/>
    <p:sldId id="299" r:id="rId15"/>
    <p:sldId id="300" r:id="rId16"/>
    <p:sldId id="285" r:id="rId17"/>
    <p:sldId id="293" r:id="rId18"/>
    <p:sldId id="278" r:id="rId19"/>
    <p:sldId id="281" r:id="rId20"/>
    <p:sldId id="282" r:id="rId21"/>
    <p:sldId id="277" r:id="rId22"/>
    <p:sldId id="29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86"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094AE3B-319D-4C97-ACEC-7D349CDA634A}"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31220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4AE3B-319D-4C97-ACEC-7D349CDA634A}"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682252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4AE3B-319D-4C97-ACEC-7D349CDA634A}"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236334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4AE3B-319D-4C97-ACEC-7D349CDA634A}"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1722006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94AE3B-319D-4C97-ACEC-7D349CDA634A}"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1480642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094AE3B-319D-4C97-ACEC-7D349CDA634A}" type="datetimeFigureOut">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084760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094AE3B-319D-4C97-ACEC-7D349CDA634A}" type="datetimeFigureOut">
              <a:rPr lang="en-GB" smtClean="0"/>
              <a:t>11/11/2024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773595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094AE3B-319D-4C97-ACEC-7D349CDA634A}" type="datetimeFigureOut">
              <a:rPr lang="en-GB" smtClean="0"/>
              <a:t>11/11/2024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262217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4AE3B-319D-4C97-ACEC-7D349CDA634A}" type="datetimeFigureOut">
              <a:rPr lang="en-GB" smtClean="0"/>
              <a:t>11/11/2024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331735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94AE3B-319D-4C97-ACEC-7D349CDA634A}" type="datetimeFigureOut">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159896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94AE3B-319D-4C97-ACEC-7D349CDA634A}" type="datetimeFigureOut">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FC8D61-8C3F-444C-A8A1-290664849D0C}" type="slidenum">
              <a:rPr lang="en-GB" smtClean="0"/>
              <a:t>‹#›</a:t>
            </a:fld>
            <a:endParaRPr lang="en-GB"/>
          </a:p>
        </p:txBody>
      </p:sp>
    </p:spTree>
    <p:extLst>
      <p:ext uri="{BB962C8B-B14F-4D97-AF65-F5344CB8AC3E}">
        <p14:creationId xmlns:p14="http://schemas.microsoft.com/office/powerpoint/2010/main" val="3687719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4AE3B-319D-4C97-ACEC-7D349CDA634A}" type="datetimeFigureOut">
              <a:rPr lang="en-GB" smtClean="0"/>
              <a:t>11/11/2024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C8D61-8C3F-444C-A8A1-290664849D0C}" type="slidenum">
              <a:rPr lang="en-GB" smtClean="0"/>
              <a:t>‹#›</a:t>
            </a:fld>
            <a:endParaRPr lang="en-GB"/>
          </a:p>
        </p:txBody>
      </p:sp>
    </p:spTree>
    <p:extLst>
      <p:ext uri="{BB962C8B-B14F-4D97-AF65-F5344CB8AC3E}">
        <p14:creationId xmlns:p14="http://schemas.microsoft.com/office/powerpoint/2010/main" val="1940486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ourses.medwayadulteducation.org.uk/MyAccountSrc.as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63C7Ot_5Z3s" TargetMode="Externa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yAmZGfS_FDk?si=RQrOiWvWLuA_pxyI" TargetMode="External"/><Relationship Id="rId2" Type="http://schemas.openxmlformats.org/officeDocument/2006/relationships/hyperlink" Target="https://restless.co.uk/career-advice/help-finding-a-job/is-your-mind-set-holding-you-back-from-getting-the-job-you-wan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3" Type="http://schemas.openxmlformats.org/officeDocument/2006/relationships/hyperlink" Target="mailto:susan.sutton@medway.gov.uk" TargetMode="External"/><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www.google.co.uk/url?sa=i&amp;rct=j&amp;q=&amp;esrc=s&amp;frm=1&amp;source=images&amp;cd=&amp;cad=rja&amp;docid=MtQ28gfjSCtK7M&amp;tbnid=MdVoC9cR3jRR-M:&amp;ved=0CAUQjRw&amp;url=http://www.proshieldsafetysigns.co.uk/signs/7043_Toilet_WC_Signs_Unisex_toilet_symbol.html&amp;ei=ShBOUcqoKsjt0gXI5IDYBQ&amp;bvm=bv.44158598,d.d2k&amp;psig=AFQjCNFHibGxa8fnNXOiqci9DrrbyINGXA&amp;ust=1364156782652442" TargetMode="External"/><Relationship Id="rId7" Type="http://schemas.openxmlformats.org/officeDocument/2006/relationships/hyperlink" Target="http://www.google.co.uk/url?sa=i&amp;rct=j&amp;q=&amp;esrc=s&amp;frm=1&amp;source=images&amp;cd=&amp;cad=rja&amp;docid=UVbadhVxToXR1M&amp;tbnid=PG0lceJ8VxetdM:&amp;ved=0CAUQjRw&amp;url=http://www.taxitradepromotions.co.uk/driver-accessories-stickers-signs/60001.html&amp;ei=tBFOUdm2E6r20gWMpoCgCg&amp;bvm=bv.44158598,d.d2k&amp;psig=AFQjCNHwyUzawuHbx4J-46amzuU1buVq7w&amp;ust=1364157170404127" TargetMode="External"/><Relationship Id="rId12"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png"/><Relationship Id="rId11" Type="http://schemas.openxmlformats.org/officeDocument/2006/relationships/hyperlink" Target="http://www.google.co.uk/url?sa=i&amp;rct=j&amp;q=&amp;esrc=s&amp;frm=1&amp;source=images&amp;cd=&amp;cad=rja&amp;docid=lNqA_Ai7qK21MM&amp;tbnid=HtIbc1BDKdl9OM:&amp;ved=0CAUQjRw&amp;url=http://www.bigdug.co.uk/safety-signs-labels-c425/fire-signs-c473/british-standard-fire-exit-signs-c474/fire-exit-man-left-safety-signs-p2865&amp;ei=icE6UtiYCabB0QXpjoGADA&amp;psig=AFQjCNGY7BvIUXrODKFKwESSWGBlsm4sCg&amp;ust=1379668736974756" TargetMode="External"/><Relationship Id="rId5" Type="http://schemas.openxmlformats.org/officeDocument/2006/relationships/hyperlink" Target="http://www.google.co.uk/url?sa=i&amp;rct=j&amp;q=&amp;esrc=s&amp;frm=1&amp;source=images&amp;cd=&amp;cad=rja&amp;docid=GCGBwcORXxgEaM&amp;tbnid=C8Br_YS4VrizPM:&amp;ved=0CAUQjRw&amp;url=http://www.wpclipart.com/telephone/cell_phones/cell_phones_2/cartoon_mobile_phone.png.html&amp;ei=-RBOUbatLuib0AWFmIHwCg&amp;bvm=bv.44158598,d.d2k&amp;psig=AFQjCNEoykrMnXIdjlFvc5PHGIs21zuFxQ&amp;ust=1364156959016805" TargetMode="External"/><Relationship Id="rId10" Type="http://schemas.openxmlformats.org/officeDocument/2006/relationships/image" Target="../media/image4.jpeg"/><Relationship Id="rId4" Type="http://schemas.openxmlformats.org/officeDocument/2006/relationships/image" Target="../media/image1.jpeg"/><Relationship Id="rId9" Type="http://schemas.openxmlformats.org/officeDocument/2006/relationships/hyperlink" Target="http://www.google.co.uk/url?sa=i&amp;rct=j&amp;q=&amp;esrc=s&amp;frm=1&amp;source=images&amp;cd=&amp;cad=rja&amp;docid=CuOhYrIKrKq0IM&amp;tbnid=vLAJqdVcMvtTvM:&amp;ved=0CAUQjRw&amp;url=http://fooyoh.com/iamchiq_fashion_fashionshow/7439221&amp;ei=JhJOUcesEI_M0AWFyYGQAg&amp;bvm=bv.44158598,d.d2k&amp;psig=AFQjCNFRrPj5eaGgEItOAfV2KUPyLrQbgg&amp;ust=1364157334240908"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82189" y="199650"/>
            <a:ext cx="9144000" cy="2387600"/>
          </a:xfrm>
        </p:spPr>
        <p:txBody>
          <a:bodyPr>
            <a:normAutofit/>
          </a:bodyPr>
          <a:lstStyle/>
          <a:p>
            <a:r>
              <a:rPr lang="en-GB" dirty="0" smtClean="0">
                <a:latin typeface="+mn-lt"/>
              </a:rPr>
              <a:t>Entry Level 3</a:t>
            </a:r>
            <a:br>
              <a:rPr lang="en-GB" dirty="0" smtClean="0">
                <a:latin typeface="+mn-lt"/>
              </a:rPr>
            </a:br>
            <a:r>
              <a:rPr lang="en-GB" dirty="0" smtClean="0">
                <a:latin typeface="+mn-lt"/>
              </a:rPr>
              <a:t>Award in Employability Skills</a:t>
            </a:r>
            <a:endParaRPr lang="en-GB" dirty="0">
              <a:latin typeface="+mn-lt"/>
            </a:endParaRPr>
          </a:p>
        </p:txBody>
      </p:sp>
      <p:sp>
        <p:nvSpPr>
          <p:cNvPr id="3" name="Subtitle 2"/>
          <p:cNvSpPr>
            <a:spLocks noGrp="1"/>
          </p:cNvSpPr>
          <p:nvPr>
            <p:ph type="subTitle" idx="1"/>
          </p:nvPr>
        </p:nvSpPr>
        <p:spPr>
          <a:xfrm>
            <a:off x="1524000" y="3092335"/>
            <a:ext cx="9144000" cy="3258589"/>
          </a:xfrm>
        </p:spPr>
        <p:txBody>
          <a:bodyPr>
            <a:normAutofit lnSpcReduction="10000"/>
          </a:bodyPr>
          <a:lstStyle/>
          <a:p>
            <a:endParaRPr lang="en-GB" dirty="0"/>
          </a:p>
          <a:p>
            <a:r>
              <a:rPr lang="en-GB" dirty="0" smtClean="0"/>
              <a:t>Tutor Sue Sutton</a:t>
            </a:r>
          </a:p>
          <a:p>
            <a:r>
              <a:rPr lang="en-GB" dirty="0" smtClean="0"/>
              <a:t>Susan.sutton@medway.gov.uk</a:t>
            </a:r>
          </a:p>
          <a:p>
            <a:endParaRPr lang="en-GB" dirty="0" smtClean="0"/>
          </a:p>
          <a:p>
            <a:r>
              <a:rPr lang="en-GB" dirty="0" smtClean="0"/>
              <a:t>Register - </a:t>
            </a:r>
            <a:r>
              <a:rPr lang="en-GB" dirty="0">
                <a:hlinkClick r:id="rId2"/>
              </a:rPr>
              <a:t>https://courses.medwayadulteducation.org.uk/MyAccountSrc.asp</a:t>
            </a:r>
            <a:endParaRPr lang="en-GB" dirty="0"/>
          </a:p>
          <a:p>
            <a:r>
              <a:rPr lang="en-GB" dirty="0">
                <a:solidFill>
                  <a:srgbClr val="92D050"/>
                </a:solidFill>
              </a:rPr>
              <a:t>Or go to Medway Adult education website, click on Find a Course and in the top right menu click on Sign In</a:t>
            </a:r>
            <a:r>
              <a:rPr lang="en-GB" dirty="0" smtClean="0">
                <a:solidFill>
                  <a:srgbClr val="92D050"/>
                </a:solidFill>
              </a:rPr>
              <a:t>.</a:t>
            </a:r>
            <a:endParaRPr lang="en-GB" dirty="0">
              <a:solidFill>
                <a:srgbClr val="92D050"/>
              </a:solidFill>
            </a:endParaRPr>
          </a:p>
        </p:txBody>
      </p:sp>
    </p:spTree>
    <p:extLst>
      <p:ext uri="{BB962C8B-B14F-4D97-AF65-F5344CB8AC3E}">
        <p14:creationId xmlns:p14="http://schemas.microsoft.com/office/powerpoint/2010/main" val="2594044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a:t>
            </a:r>
            <a:endParaRPr lang="en-GB" dirty="0"/>
          </a:p>
        </p:txBody>
      </p:sp>
      <p:pic>
        <p:nvPicPr>
          <p:cNvPr id="4" name="Content Placeholder 3"/>
          <p:cNvPicPr>
            <a:picLocks noGrp="1" noChangeAspect="1"/>
          </p:cNvPicPr>
          <p:nvPr>
            <p:ph idx="1"/>
          </p:nvPr>
        </p:nvPicPr>
        <p:blipFill rotWithShape="1">
          <a:blip r:embed="rId3"/>
          <a:srcRect l="31159" t="40190" r="26180" b="17208"/>
          <a:stretch/>
        </p:blipFill>
        <p:spPr>
          <a:xfrm>
            <a:off x="1284860" y="1690688"/>
            <a:ext cx="7970898" cy="4477355"/>
          </a:xfrm>
          <a:prstGeom prst="rect">
            <a:avLst/>
          </a:prstGeom>
          <a:solidFill>
            <a:srgbClr val="FFF2CC"/>
          </a:solidFill>
        </p:spPr>
      </p:pic>
    </p:spTree>
    <p:extLst>
      <p:ext uri="{BB962C8B-B14F-4D97-AF65-F5344CB8AC3E}">
        <p14:creationId xmlns:p14="http://schemas.microsoft.com/office/powerpoint/2010/main" val="361928248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27244" y="19878"/>
            <a:ext cx="7490791" cy="1133061"/>
          </a:xfrm>
        </p:spPr>
        <p:txBody>
          <a:bodyPr/>
          <a:lstStyle/>
          <a:p>
            <a:r>
              <a:rPr lang="en-GB" dirty="0" smtClean="0"/>
              <a:t>Referencing – not plagiarism</a:t>
            </a:r>
            <a:endParaRPr lang="en-GB" dirty="0"/>
          </a:p>
        </p:txBody>
      </p:sp>
      <p:sp>
        <p:nvSpPr>
          <p:cNvPr id="3" name="Content Placeholder 2"/>
          <p:cNvSpPr>
            <a:spLocks noGrp="1"/>
          </p:cNvSpPr>
          <p:nvPr>
            <p:ph idx="1"/>
          </p:nvPr>
        </p:nvSpPr>
        <p:spPr>
          <a:xfrm>
            <a:off x="0" y="1292087"/>
            <a:ext cx="12192000" cy="5565913"/>
          </a:xfrm>
        </p:spPr>
        <p:txBody>
          <a:bodyPr>
            <a:normAutofit/>
          </a:bodyPr>
          <a:lstStyle/>
          <a:p>
            <a:r>
              <a:rPr lang="en-GB" dirty="0">
                <a:hlinkClick r:id="rId3"/>
              </a:rPr>
              <a:t>https://</a:t>
            </a:r>
            <a:r>
              <a:rPr lang="en-GB" dirty="0" smtClean="0">
                <a:hlinkClick r:id="rId3"/>
              </a:rPr>
              <a:t>youtu.be/63C7Ot_5Z3s</a:t>
            </a:r>
            <a:endParaRPr lang="en-GB" dirty="0" smtClean="0"/>
          </a:p>
          <a:p>
            <a:endParaRPr lang="en-GB" dirty="0"/>
          </a:p>
          <a:p>
            <a:r>
              <a:rPr lang="en-GB" dirty="0" smtClean="0"/>
              <a:t>If you use someone’s words from a book or website you can put it in quotes.</a:t>
            </a:r>
            <a:r>
              <a:rPr lang="en-GB" dirty="0"/>
              <a:t> </a:t>
            </a:r>
            <a:r>
              <a:rPr lang="en-GB" dirty="0" smtClean="0"/>
              <a:t>Acknowledges </a:t>
            </a:r>
            <a:r>
              <a:rPr lang="en-GB" dirty="0"/>
              <a:t>other people’s work. </a:t>
            </a:r>
            <a:endParaRPr lang="en-GB" dirty="0" smtClean="0"/>
          </a:p>
          <a:p>
            <a:endParaRPr lang="en-GB" dirty="0" smtClean="0"/>
          </a:p>
          <a:p>
            <a:r>
              <a:rPr lang="en-GB" dirty="0" smtClean="0"/>
              <a:t>You </a:t>
            </a:r>
            <a:r>
              <a:rPr lang="en-GB" dirty="0"/>
              <a:t>should reference whenever you use someone else’s idea.</a:t>
            </a:r>
          </a:p>
          <a:p>
            <a:endParaRPr lang="en-GB" dirty="0" smtClean="0"/>
          </a:p>
          <a:p>
            <a:r>
              <a:rPr lang="en-GB" dirty="0" smtClean="0"/>
              <a:t>You can rewrite what they put in your own </a:t>
            </a:r>
            <a:r>
              <a:rPr lang="en-GB" dirty="0" smtClean="0"/>
              <a:t>words, but acknowledge the source</a:t>
            </a:r>
            <a:endParaRPr lang="en-GB" dirty="0" smtClean="0"/>
          </a:p>
          <a:p>
            <a:endParaRPr lang="en-GB" dirty="0"/>
          </a:p>
          <a:p>
            <a:pPr marL="0" indent="0">
              <a:buNone/>
            </a:pPr>
            <a:r>
              <a:rPr lang="en-GB" dirty="0" smtClean="0"/>
              <a:t>Add any books/websites you have used to support your work at the end of the document you produce. </a:t>
            </a:r>
          </a:p>
        </p:txBody>
      </p:sp>
    </p:spTree>
    <p:extLst>
      <p:ext uri="{BB962C8B-B14F-4D97-AF65-F5344CB8AC3E}">
        <p14:creationId xmlns:p14="http://schemas.microsoft.com/office/powerpoint/2010/main" val="351870295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10" name="Content Placeholder 9"/>
          <p:cNvPicPr>
            <a:picLocks noGrp="1" noChangeAspect="1"/>
          </p:cNvPicPr>
          <p:nvPr>
            <p:ph idx="1"/>
          </p:nvPr>
        </p:nvPicPr>
        <p:blipFill rotWithShape="1">
          <a:blip r:embed="rId3"/>
          <a:srcRect l="31373" t="33122" r="3881" b="10150"/>
          <a:stretch/>
        </p:blipFill>
        <p:spPr>
          <a:xfrm>
            <a:off x="337627" y="127620"/>
            <a:ext cx="11185167" cy="6487783"/>
          </a:xfrm>
          <a:prstGeom prst="rect">
            <a:avLst/>
          </a:prstGeom>
        </p:spPr>
      </p:pic>
    </p:spTree>
    <p:extLst>
      <p:ext uri="{BB962C8B-B14F-4D97-AF65-F5344CB8AC3E}">
        <p14:creationId xmlns:p14="http://schemas.microsoft.com/office/powerpoint/2010/main" val="425553958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Videos - </a:t>
            </a:r>
            <a:r>
              <a:rPr lang="en-GB" dirty="0" err="1" smtClean="0"/>
              <a:t>mindset</a:t>
            </a:r>
            <a:endParaRPr lang="en-GB" dirty="0"/>
          </a:p>
        </p:txBody>
      </p:sp>
      <p:sp>
        <p:nvSpPr>
          <p:cNvPr id="3" name="Content Placeholder 2"/>
          <p:cNvSpPr>
            <a:spLocks noGrp="1"/>
          </p:cNvSpPr>
          <p:nvPr>
            <p:ph idx="1"/>
          </p:nvPr>
        </p:nvSpPr>
        <p:spPr/>
        <p:txBody>
          <a:bodyPr/>
          <a:lstStyle/>
          <a:p>
            <a:r>
              <a:rPr lang="en-GB" dirty="0">
                <a:hlinkClick r:id="rId2"/>
              </a:rPr>
              <a:t>6 tips to not let your </a:t>
            </a:r>
            <a:r>
              <a:rPr lang="en-GB" dirty="0" err="1">
                <a:hlinkClick r:id="rId2"/>
              </a:rPr>
              <a:t>mindset</a:t>
            </a:r>
            <a:r>
              <a:rPr lang="en-GB" dirty="0">
                <a:hlinkClick r:id="rId2"/>
              </a:rPr>
              <a:t> hold you back when job hunting </a:t>
            </a:r>
            <a:r>
              <a:rPr lang="en-US" dirty="0" smtClean="0"/>
              <a:t>1 </a:t>
            </a:r>
            <a:r>
              <a:rPr lang="en-US" dirty="0"/>
              <a:t>min 45 sec</a:t>
            </a:r>
            <a:endParaRPr lang="en-GB" dirty="0"/>
          </a:p>
          <a:p>
            <a:r>
              <a:rPr lang="en-US" u="sng" dirty="0">
                <a:hlinkClick r:id="rId3"/>
              </a:rPr>
              <a:t>https://youtu.be/yAmZGfS_FDk?si=RQrOiWvWLuA_pxyI</a:t>
            </a:r>
            <a:endParaRPr lang="en-GB" dirty="0"/>
          </a:p>
        </p:txBody>
      </p:sp>
    </p:spTree>
    <p:extLst>
      <p:ext uri="{BB962C8B-B14F-4D97-AF65-F5344CB8AC3E}">
        <p14:creationId xmlns:p14="http://schemas.microsoft.com/office/powerpoint/2010/main" val="784153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20001" y="1"/>
            <a:ext cx="10515600" cy="873760"/>
          </a:xfrm>
        </p:spPr>
        <p:txBody>
          <a:bodyPr/>
          <a:lstStyle/>
          <a:p>
            <a:r>
              <a:rPr lang="en-GB" dirty="0" smtClean="0"/>
              <a:t>Important - Unit </a:t>
            </a:r>
            <a:r>
              <a:rPr lang="en-GB" dirty="0" smtClean="0"/>
              <a:t>1 Assessment- </a:t>
            </a:r>
            <a:r>
              <a:rPr lang="en-GB" dirty="0" smtClean="0"/>
              <a:t> </a:t>
            </a:r>
            <a:endParaRPr lang="en-GB" dirty="0"/>
          </a:p>
        </p:txBody>
      </p:sp>
      <p:sp>
        <p:nvSpPr>
          <p:cNvPr id="5" name="TextBox 4"/>
          <p:cNvSpPr txBox="1"/>
          <p:nvPr/>
        </p:nvSpPr>
        <p:spPr>
          <a:xfrm>
            <a:off x="457199" y="873761"/>
            <a:ext cx="11597951" cy="6001643"/>
          </a:xfrm>
          <a:prstGeom prst="rect">
            <a:avLst/>
          </a:prstGeom>
          <a:noFill/>
        </p:spPr>
        <p:txBody>
          <a:bodyPr wrap="square" rtlCol="0">
            <a:spAutoFit/>
          </a:bodyPr>
          <a:lstStyle/>
          <a:p>
            <a:pPr marL="457200" indent="-457200">
              <a:buFont typeface="Arial" panose="020B0604020202020204" pitchFamily="34" charset="0"/>
              <a:buChar char="•"/>
            </a:pPr>
            <a:r>
              <a:rPr lang="en-GB" sz="3200" dirty="0" smtClean="0"/>
              <a:t>I have </a:t>
            </a:r>
            <a:r>
              <a:rPr lang="en-GB" sz="3200" dirty="0"/>
              <a:t>emailed you the assessment workbook. </a:t>
            </a:r>
            <a:endParaRPr lang="en-GB" sz="3200" dirty="0" smtClean="0"/>
          </a:p>
          <a:p>
            <a:pPr marL="457200" indent="-457200">
              <a:buFont typeface="Arial" panose="020B0604020202020204" pitchFamily="34" charset="0"/>
              <a:buChar char="•"/>
            </a:pPr>
            <a:endParaRPr lang="en-GB" sz="3200" dirty="0"/>
          </a:p>
          <a:p>
            <a:pPr marL="457200" indent="-457200">
              <a:buFont typeface="Arial" panose="020B0604020202020204" pitchFamily="34" charset="0"/>
              <a:buChar char="•"/>
            </a:pPr>
            <a:r>
              <a:rPr lang="en-GB" sz="3200" dirty="0"/>
              <a:t>Please save the assessment workbook onto your memory stick/laptop – remember it will not be saved for next week</a:t>
            </a:r>
            <a:r>
              <a:rPr lang="en-GB" sz="3200" dirty="0" smtClean="0"/>
              <a:t>.</a:t>
            </a:r>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r>
              <a:rPr lang="en-GB" sz="3200" dirty="0" smtClean="0"/>
              <a:t>When </a:t>
            </a:r>
            <a:r>
              <a:rPr lang="en-GB" sz="3200" dirty="0"/>
              <a:t>you save it add your </a:t>
            </a:r>
            <a:r>
              <a:rPr lang="en-GB" sz="3200" dirty="0" smtClean="0"/>
              <a:t>initials </a:t>
            </a:r>
            <a:r>
              <a:rPr lang="en-GB" sz="3200" dirty="0"/>
              <a:t>at the end of the filename</a:t>
            </a:r>
            <a:r>
              <a:rPr lang="en-GB" sz="3200" dirty="0" smtClean="0"/>
              <a:t>.</a:t>
            </a:r>
          </a:p>
          <a:p>
            <a:pPr marL="457200" indent="-457200">
              <a:buFont typeface="Arial" panose="020B0604020202020204" pitchFamily="34" charset="0"/>
              <a:buChar char="•"/>
            </a:pPr>
            <a:endParaRPr lang="en-GB" sz="3200" dirty="0"/>
          </a:p>
          <a:p>
            <a:pPr marL="457200" indent="-457200">
              <a:buFont typeface="Arial" panose="020B0604020202020204" pitchFamily="34" charset="0"/>
              <a:buChar char="•"/>
            </a:pPr>
            <a:r>
              <a:rPr lang="en-GB" sz="3200" dirty="0" smtClean="0"/>
              <a:t>Complete your personal details on the front of the workbook. Centre No is 9000482 Medway Adult Education</a:t>
            </a:r>
          </a:p>
          <a:p>
            <a:pPr marL="457200" indent="-457200">
              <a:buFont typeface="Arial" panose="020B0604020202020204" pitchFamily="34" charset="0"/>
              <a:buChar char="•"/>
            </a:pPr>
            <a:endParaRPr lang="en-GB" sz="3200" dirty="0"/>
          </a:p>
          <a:p>
            <a:pPr marL="457200" indent="-457200">
              <a:buFont typeface="Arial" panose="020B0604020202020204" pitchFamily="34" charset="0"/>
              <a:buChar char="•"/>
            </a:pPr>
            <a:r>
              <a:rPr lang="en-GB" sz="3200" dirty="0" smtClean="0"/>
              <a:t>If you cannot type onto the workbook, just type on a blank sheet, but do add your name, candidate number, 1.1, 1.2 </a:t>
            </a:r>
            <a:r>
              <a:rPr lang="en-GB" sz="3200" dirty="0" err="1" smtClean="0"/>
              <a:t>etc</a:t>
            </a:r>
            <a:endParaRPr lang="en-GB" sz="3200" dirty="0"/>
          </a:p>
        </p:txBody>
      </p:sp>
    </p:spTree>
    <p:extLst>
      <p:ext uri="{BB962C8B-B14F-4D97-AF65-F5344CB8AC3E}">
        <p14:creationId xmlns:p14="http://schemas.microsoft.com/office/powerpoint/2010/main" val="8818866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0546" y="365125"/>
            <a:ext cx="11541967" cy="1325563"/>
          </a:xfrm>
        </p:spPr>
        <p:txBody>
          <a:bodyPr/>
          <a:lstStyle/>
          <a:p>
            <a:r>
              <a:rPr lang="en-GB" dirty="0" smtClean="0"/>
              <a:t>Complete the workbook and email it to me to assess</a:t>
            </a:r>
            <a:endParaRPr lang="en-GB" dirty="0"/>
          </a:p>
        </p:txBody>
      </p:sp>
      <p:sp>
        <p:nvSpPr>
          <p:cNvPr id="3" name="Content Placeholder 2"/>
          <p:cNvSpPr>
            <a:spLocks noGrp="1"/>
          </p:cNvSpPr>
          <p:nvPr>
            <p:ph idx="1"/>
          </p:nvPr>
        </p:nvSpPr>
        <p:spPr/>
        <p:txBody>
          <a:bodyPr/>
          <a:lstStyle/>
          <a:p>
            <a:r>
              <a:rPr lang="en-GB" dirty="0" smtClean="0"/>
              <a:t>1.1 </a:t>
            </a:r>
            <a:r>
              <a:rPr lang="en-GB" dirty="0"/>
              <a:t>Define the following terms: </a:t>
            </a:r>
          </a:p>
          <a:p>
            <a:pPr lvl="1"/>
            <a:endParaRPr lang="en-GB" sz="2800" dirty="0" smtClean="0"/>
          </a:p>
          <a:p>
            <a:pPr marL="457200" lvl="1" indent="0">
              <a:buNone/>
            </a:pPr>
            <a:r>
              <a:rPr lang="en-GB" sz="2800" dirty="0" smtClean="0"/>
              <a:t>• </a:t>
            </a:r>
            <a:r>
              <a:rPr lang="en-GB" sz="2800" dirty="0"/>
              <a:t>honesty • commitment • flexibility • accountability </a:t>
            </a:r>
            <a:endParaRPr lang="en-GB" sz="2800" dirty="0" smtClean="0"/>
          </a:p>
          <a:p>
            <a:pPr lvl="1"/>
            <a:endParaRPr lang="en-GB" sz="2800" dirty="0"/>
          </a:p>
          <a:p>
            <a:r>
              <a:rPr lang="en-GB" dirty="0"/>
              <a:t>On your document explain what the four terms </a:t>
            </a:r>
            <a:r>
              <a:rPr lang="en-GB" dirty="0" smtClean="0"/>
              <a:t>mean in your own words, you can add an example</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312453814"/>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20001" y="1"/>
            <a:ext cx="10515600" cy="873760"/>
          </a:xfrm>
        </p:spPr>
        <p:txBody>
          <a:bodyPr/>
          <a:lstStyle/>
          <a:p>
            <a:r>
              <a:rPr lang="en-GB" dirty="0" smtClean="0"/>
              <a:t>Unit 1 Assessment- The </a:t>
            </a:r>
            <a:r>
              <a:rPr lang="en-GB" dirty="0"/>
              <a:t>learner </a:t>
            </a:r>
            <a:r>
              <a:rPr lang="en-GB" dirty="0" smtClean="0"/>
              <a:t>will</a:t>
            </a:r>
            <a:r>
              <a:rPr lang="en-GB" dirty="0"/>
              <a:t>: </a:t>
            </a:r>
          </a:p>
        </p:txBody>
      </p:sp>
      <p:sp>
        <p:nvSpPr>
          <p:cNvPr id="4" name="Rectangle 3"/>
          <p:cNvSpPr/>
          <p:nvPr/>
        </p:nvSpPr>
        <p:spPr>
          <a:xfrm>
            <a:off x="186612" y="873761"/>
            <a:ext cx="11560629" cy="4662815"/>
          </a:xfrm>
          <a:prstGeom prst="rect">
            <a:avLst/>
          </a:prstGeom>
        </p:spPr>
        <p:txBody>
          <a:bodyPr wrap="square">
            <a:spAutoFit/>
          </a:bodyPr>
          <a:lstStyle/>
          <a:p>
            <a:r>
              <a:rPr lang="en-GB" sz="3300" dirty="0" smtClean="0"/>
              <a:t>1.2 </a:t>
            </a:r>
            <a:r>
              <a:rPr lang="en-GB" sz="3300" dirty="0"/>
              <a:t>State why </a:t>
            </a:r>
            <a:r>
              <a:rPr lang="en-GB" sz="3300" dirty="0" smtClean="0"/>
              <a:t>the </a:t>
            </a:r>
            <a:r>
              <a:rPr lang="en-GB" sz="3300" dirty="0" err="1"/>
              <a:t>mindset</a:t>
            </a:r>
            <a:r>
              <a:rPr lang="en-GB" sz="3300" dirty="0"/>
              <a:t> qualities are attractive to </a:t>
            </a:r>
            <a:r>
              <a:rPr lang="en-GB" sz="3300" dirty="0" smtClean="0"/>
              <a:t>employers</a:t>
            </a:r>
          </a:p>
          <a:p>
            <a:endParaRPr lang="en-GB" sz="3300" dirty="0" smtClean="0"/>
          </a:p>
          <a:p>
            <a:r>
              <a:rPr lang="en-GB" sz="3300" dirty="0" smtClean="0"/>
              <a:t>1.3 </a:t>
            </a:r>
            <a:r>
              <a:rPr lang="en-GB" sz="3300" dirty="0"/>
              <a:t>Give examples of when </a:t>
            </a:r>
            <a:r>
              <a:rPr lang="en-GB" sz="3300" dirty="0" smtClean="0"/>
              <a:t>you </a:t>
            </a:r>
            <a:r>
              <a:rPr lang="en-GB" sz="3300" dirty="0"/>
              <a:t>have displayed these </a:t>
            </a:r>
            <a:r>
              <a:rPr lang="en-GB" sz="3300" dirty="0" err="1"/>
              <a:t>mindset</a:t>
            </a:r>
            <a:r>
              <a:rPr lang="en-GB" sz="3300" dirty="0"/>
              <a:t> qualities </a:t>
            </a:r>
            <a:endParaRPr lang="en-GB" sz="3300" dirty="0" smtClean="0"/>
          </a:p>
          <a:p>
            <a:endParaRPr lang="en-GB" sz="3300" dirty="0" smtClean="0"/>
          </a:p>
          <a:p>
            <a:r>
              <a:rPr lang="en-GB" sz="3300" dirty="0" smtClean="0"/>
              <a:t>1.4 </a:t>
            </a:r>
            <a:r>
              <a:rPr lang="en-GB" sz="3300" dirty="0"/>
              <a:t>Identify a </a:t>
            </a:r>
            <a:r>
              <a:rPr lang="en-GB" sz="3300" dirty="0" err="1"/>
              <a:t>mindset</a:t>
            </a:r>
            <a:r>
              <a:rPr lang="en-GB" sz="3300" dirty="0"/>
              <a:t> quality </a:t>
            </a:r>
            <a:r>
              <a:rPr lang="en-GB" sz="3300" dirty="0" smtClean="0"/>
              <a:t>you </a:t>
            </a:r>
            <a:r>
              <a:rPr lang="en-GB" sz="3300" dirty="0"/>
              <a:t>can improve </a:t>
            </a:r>
            <a:endParaRPr lang="en-GB" sz="3300" dirty="0" smtClean="0"/>
          </a:p>
          <a:p>
            <a:endParaRPr lang="en-GB" sz="3300" dirty="0" smtClean="0"/>
          </a:p>
          <a:p>
            <a:r>
              <a:rPr lang="en-GB" sz="3300" dirty="0" smtClean="0"/>
              <a:t>1.5 </a:t>
            </a:r>
            <a:r>
              <a:rPr lang="en-GB" sz="3300" dirty="0"/>
              <a:t>State how </a:t>
            </a:r>
            <a:r>
              <a:rPr lang="en-GB" sz="3300" dirty="0" smtClean="0"/>
              <a:t>you </a:t>
            </a:r>
            <a:r>
              <a:rPr lang="en-GB" sz="3300" dirty="0"/>
              <a:t>will improve this </a:t>
            </a:r>
            <a:r>
              <a:rPr lang="en-GB" sz="3300" dirty="0" smtClean="0"/>
              <a:t>quality</a:t>
            </a:r>
          </a:p>
          <a:p>
            <a:endParaRPr lang="en-GB" sz="3300" dirty="0"/>
          </a:p>
        </p:txBody>
      </p:sp>
    </p:spTree>
    <p:extLst>
      <p:ext uri="{BB962C8B-B14F-4D97-AF65-F5344CB8AC3E}">
        <p14:creationId xmlns:p14="http://schemas.microsoft.com/office/powerpoint/2010/main" val="1665906950"/>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414395"/>
          </a:xfrm>
        </p:spPr>
        <p:txBody>
          <a:bodyPr/>
          <a:lstStyle/>
          <a:p>
            <a:r>
              <a:rPr lang="en-GB" dirty="0" smtClean="0"/>
              <a:t>Email </a:t>
            </a:r>
            <a:r>
              <a:rPr lang="en-GB" dirty="0" smtClean="0"/>
              <a:t>completed work </a:t>
            </a:r>
            <a:r>
              <a:rPr lang="en-GB" dirty="0"/>
              <a:t>to </a:t>
            </a:r>
            <a:r>
              <a:rPr lang="en-GB" dirty="0" smtClean="0"/>
              <a:t/>
            </a:r>
            <a:br>
              <a:rPr lang="en-GB" dirty="0" smtClean="0"/>
            </a:br>
            <a:r>
              <a:rPr lang="en-GB" dirty="0" smtClean="0"/>
              <a:t/>
            </a:r>
            <a:br>
              <a:rPr lang="en-GB" dirty="0" smtClean="0"/>
            </a:br>
            <a:r>
              <a:rPr lang="en-GB" dirty="0" smtClean="0">
                <a:hlinkClick r:id="rId3"/>
              </a:rPr>
              <a:t>susan.sutton@medway.gov.uk</a:t>
            </a:r>
            <a:r>
              <a:rPr lang="en-GB" dirty="0" smtClean="0"/>
              <a:t> before next Wednesday so I can give you feedback.</a:t>
            </a:r>
            <a:endParaRPr lang="en-GB" dirty="0"/>
          </a:p>
        </p:txBody>
      </p:sp>
    </p:spTree>
    <p:extLst>
      <p:ext uri="{BB962C8B-B14F-4D97-AF65-F5344CB8AC3E}">
        <p14:creationId xmlns:p14="http://schemas.microsoft.com/office/powerpoint/2010/main" val="154792828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Tasks – discuss</a:t>
            </a:r>
            <a:endParaRPr lang="en-GB" dirty="0"/>
          </a:p>
        </p:txBody>
      </p:sp>
      <p:sp>
        <p:nvSpPr>
          <p:cNvPr id="3" name="Content Placeholder 2"/>
          <p:cNvSpPr>
            <a:spLocks noGrp="1"/>
          </p:cNvSpPr>
          <p:nvPr>
            <p:ph idx="1"/>
          </p:nvPr>
        </p:nvSpPr>
        <p:spPr/>
        <p:txBody>
          <a:bodyPr/>
          <a:lstStyle/>
          <a:p>
            <a:r>
              <a:rPr lang="en-US" dirty="0"/>
              <a:t>What is your mind set when applying for a job? Could this affect the outcome?</a:t>
            </a:r>
            <a:endParaRPr lang="en-GB" dirty="0"/>
          </a:p>
          <a:p>
            <a:r>
              <a:rPr lang="en-US" dirty="0"/>
              <a:t>What would say is the correct mindset for applying, recruitment and work.</a:t>
            </a:r>
            <a:endParaRPr lang="en-GB" dirty="0"/>
          </a:p>
          <a:p>
            <a:r>
              <a:rPr lang="en-US" dirty="0" smtClean="0"/>
              <a:t>What </a:t>
            </a:r>
            <a:r>
              <a:rPr lang="en-US" dirty="0"/>
              <a:t>mindset are employers looking for?</a:t>
            </a:r>
            <a:endParaRPr lang="en-GB" dirty="0"/>
          </a:p>
          <a:p>
            <a:pPr marL="0" indent="0">
              <a:buNone/>
            </a:pPr>
            <a:endParaRPr lang="en-GB" dirty="0"/>
          </a:p>
          <a:p>
            <a:r>
              <a:rPr lang="en-US" dirty="0"/>
              <a:t>What motivates you? </a:t>
            </a:r>
            <a:endParaRPr lang="en-GB" dirty="0"/>
          </a:p>
        </p:txBody>
      </p:sp>
    </p:spTree>
    <p:extLst>
      <p:ext uri="{BB962C8B-B14F-4D97-AF65-F5344CB8AC3E}">
        <p14:creationId xmlns:p14="http://schemas.microsoft.com/office/powerpoint/2010/main" val="3524606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 - Positive </a:t>
            </a:r>
            <a:r>
              <a:rPr lang="en-GB" dirty="0" err="1" smtClean="0"/>
              <a:t>Mindset</a:t>
            </a:r>
            <a:endParaRPr lang="en-GB" dirty="0"/>
          </a:p>
        </p:txBody>
      </p:sp>
      <p:sp>
        <p:nvSpPr>
          <p:cNvPr id="3" name="Content Placeholder 2"/>
          <p:cNvSpPr>
            <a:spLocks noGrp="1"/>
          </p:cNvSpPr>
          <p:nvPr>
            <p:ph idx="1"/>
          </p:nvPr>
        </p:nvSpPr>
        <p:spPr/>
        <p:txBody>
          <a:bodyPr/>
          <a:lstStyle/>
          <a:p>
            <a:r>
              <a:rPr lang="en-US" dirty="0"/>
              <a:t>What do you do to keep yourself positive? </a:t>
            </a:r>
            <a:endParaRPr lang="en-US" dirty="0" smtClean="0"/>
          </a:p>
          <a:p>
            <a:r>
              <a:rPr lang="en-US" dirty="0" smtClean="0"/>
              <a:t>What </a:t>
            </a:r>
            <a:r>
              <a:rPr lang="en-US" dirty="0"/>
              <a:t>do you do that you enjoy and </a:t>
            </a:r>
            <a:r>
              <a:rPr lang="en-US" dirty="0" smtClean="0"/>
              <a:t>reduce </a:t>
            </a:r>
            <a:r>
              <a:rPr lang="en-US" dirty="0"/>
              <a:t>stress/anxiety</a:t>
            </a:r>
            <a:r>
              <a:rPr lang="en-US" dirty="0" smtClean="0"/>
              <a:t>?</a:t>
            </a:r>
            <a:endParaRPr lang="en-GB" dirty="0" smtClean="0"/>
          </a:p>
          <a:p>
            <a:r>
              <a:rPr lang="en-GB" dirty="0" smtClean="0"/>
              <a:t>What skills are employers looking for and how can we show we have them?</a:t>
            </a:r>
            <a:endParaRPr lang="en-US" dirty="0" smtClean="0"/>
          </a:p>
        </p:txBody>
      </p:sp>
    </p:spTree>
    <p:extLst>
      <p:ext uri="{BB962C8B-B14F-4D97-AF65-F5344CB8AC3E}">
        <p14:creationId xmlns:p14="http://schemas.microsoft.com/office/powerpoint/2010/main" val="1267715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63750" y="188913"/>
            <a:ext cx="8229600" cy="969328"/>
          </a:xfrm>
        </p:spPr>
        <p:txBody>
          <a:bodyPr>
            <a:normAutofit/>
          </a:bodyPr>
          <a:lstStyle/>
          <a:p>
            <a:pPr>
              <a:defRPr/>
            </a:pPr>
            <a:r>
              <a:rPr lang="en-GB" sz="3600" dirty="0">
                <a:latin typeface="+mn-lt"/>
              </a:rPr>
              <a:t>YOUR ENVIRONMENT AND H&amp;S</a:t>
            </a:r>
          </a:p>
        </p:txBody>
      </p:sp>
      <p:sp>
        <p:nvSpPr>
          <p:cNvPr id="3" name="Content Placeholder 2"/>
          <p:cNvSpPr>
            <a:spLocks noGrp="1"/>
          </p:cNvSpPr>
          <p:nvPr>
            <p:ph idx="1"/>
          </p:nvPr>
        </p:nvSpPr>
        <p:spPr>
          <a:xfrm>
            <a:off x="1198880" y="1158241"/>
            <a:ext cx="9036527" cy="5250498"/>
          </a:xfrm>
        </p:spPr>
        <p:txBody>
          <a:bodyPr>
            <a:normAutofit fontScale="92500" lnSpcReduction="20000"/>
          </a:bodyPr>
          <a:lstStyle/>
          <a:p>
            <a:pPr>
              <a:buFont typeface="Arial" charset="0"/>
              <a:buChar char="•"/>
              <a:defRPr/>
            </a:pPr>
            <a:endParaRPr lang="en-GB" dirty="0">
              <a:solidFill>
                <a:schemeClr val="accent4">
                  <a:lumMod val="50000"/>
                </a:schemeClr>
              </a:solidFill>
              <a:latin typeface="Comic Sans MS" pitchFamily="66" charset="0"/>
            </a:endParaRPr>
          </a:p>
          <a:p>
            <a:pPr>
              <a:lnSpc>
                <a:spcPct val="120000"/>
              </a:lnSpc>
              <a:spcBef>
                <a:spcPts val="600"/>
              </a:spcBef>
              <a:buFont typeface="Arial" charset="0"/>
              <a:buChar char="•"/>
              <a:defRPr/>
            </a:pPr>
            <a:r>
              <a:rPr lang="en-GB" dirty="0" smtClean="0"/>
              <a:t>Welcome/Introduction – please write your name on paper large enough to be seen please </a:t>
            </a:r>
            <a:r>
              <a:rPr lang="en-GB" dirty="0" smtClean="0">
                <a:sym typeface="Wingdings" panose="05000000000000000000" pitchFamily="2" charset="2"/>
              </a:rPr>
              <a:t></a:t>
            </a:r>
            <a:endParaRPr lang="en-GB" dirty="0"/>
          </a:p>
          <a:p>
            <a:pPr>
              <a:lnSpc>
                <a:spcPct val="120000"/>
              </a:lnSpc>
              <a:spcBef>
                <a:spcPts val="600"/>
              </a:spcBef>
              <a:buFont typeface="Arial" charset="0"/>
              <a:buChar char="•"/>
              <a:defRPr/>
            </a:pPr>
            <a:r>
              <a:rPr lang="en-GB" dirty="0"/>
              <a:t>Fire Evacuation Procedure</a:t>
            </a:r>
          </a:p>
          <a:p>
            <a:pPr>
              <a:lnSpc>
                <a:spcPct val="120000"/>
              </a:lnSpc>
              <a:spcBef>
                <a:spcPts val="600"/>
              </a:spcBef>
              <a:buFont typeface="Arial" charset="0"/>
              <a:buChar char="•"/>
              <a:defRPr/>
            </a:pPr>
            <a:r>
              <a:rPr lang="en-GB" dirty="0"/>
              <a:t>Toilets</a:t>
            </a:r>
          </a:p>
          <a:p>
            <a:pPr>
              <a:lnSpc>
                <a:spcPct val="120000"/>
              </a:lnSpc>
              <a:spcBef>
                <a:spcPts val="600"/>
              </a:spcBef>
              <a:buFont typeface="Arial" charset="0"/>
              <a:buChar char="•"/>
              <a:defRPr/>
            </a:pPr>
            <a:r>
              <a:rPr lang="en-GB" dirty="0"/>
              <a:t>H&amp;S</a:t>
            </a:r>
          </a:p>
          <a:p>
            <a:pPr>
              <a:lnSpc>
                <a:spcPct val="120000"/>
              </a:lnSpc>
              <a:spcBef>
                <a:spcPts val="600"/>
              </a:spcBef>
              <a:buFont typeface="Arial" charset="0"/>
              <a:buChar char="•"/>
              <a:defRPr/>
            </a:pPr>
            <a:r>
              <a:rPr lang="en-GB" dirty="0"/>
              <a:t>Smoking</a:t>
            </a:r>
          </a:p>
          <a:p>
            <a:pPr>
              <a:lnSpc>
                <a:spcPct val="120000"/>
              </a:lnSpc>
              <a:spcBef>
                <a:spcPts val="600"/>
              </a:spcBef>
              <a:buFont typeface="Arial" charset="0"/>
              <a:buChar char="•"/>
              <a:defRPr/>
            </a:pPr>
            <a:r>
              <a:rPr lang="en-GB" dirty="0"/>
              <a:t>Mobile phone use</a:t>
            </a:r>
          </a:p>
          <a:p>
            <a:pPr>
              <a:lnSpc>
                <a:spcPct val="120000"/>
              </a:lnSpc>
              <a:spcBef>
                <a:spcPts val="600"/>
              </a:spcBef>
              <a:buFont typeface="Arial" charset="0"/>
              <a:buChar char="•"/>
              <a:defRPr/>
            </a:pPr>
            <a:r>
              <a:rPr lang="en-GB" dirty="0"/>
              <a:t>Food &amp; Drink</a:t>
            </a:r>
          </a:p>
          <a:p>
            <a:pPr>
              <a:lnSpc>
                <a:spcPct val="120000"/>
              </a:lnSpc>
              <a:spcBef>
                <a:spcPts val="600"/>
              </a:spcBef>
              <a:buFont typeface="Arial" charset="0"/>
              <a:buChar char="•"/>
              <a:defRPr/>
            </a:pPr>
            <a:r>
              <a:rPr lang="en-GB" dirty="0"/>
              <a:t>Absence line 01634 </a:t>
            </a:r>
            <a:r>
              <a:rPr lang="en-GB" dirty="0" smtClean="0"/>
              <a:t>338466</a:t>
            </a:r>
          </a:p>
          <a:p>
            <a:pPr>
              <a:lnSpc>
                <a:spcPct val="120000"/>
              </a:lnSpc>
              <a:spcBef>
                <a:spcPts val="600"/>
              </a:spcBef>
              <a:buFont typeface="Arial" charset="0"/>
              <a:buChar char="•"/>
              <a:defRPr/>
            </a:pPr>
            <a:r>
              <a:rPr lang="en-GB" dirty="0" smtClean="0"/>
              <a:t>Safeguarding</a:t>
            </a:r>
            <a:endParaRPr lang="en-GB" dirty="0"/>
          </a:p>
          <a:p>
            <a:pPr>
              <a:buFont typeface="Arial" charset="0"/>
              <a:buChar char="•"/>
              <a:defRPr/>
            </a:pPr>
            <a:endParaRPr lang="en-GB" dirty="0">
              <a:latin typeface="Comic Sans MS" pitchFamily="66" charset="0"/>
            </a:endParaRPr>
          </a:p>
        </p:txBody>
      </p:sp>
      <p:sp>
        <p:nvSpPr>
          <p:cNvPr id="51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745B3CA-A379-4AD7-B8B0-60BC77A0677C}" type="slidenum">
              <a:rPr lang="en-GB" altLang="en-US" sz="1200">
                <a:solidFill>
                  <a:srgbClr val="898989"/>
                </a:solidFill>
              </a:rPr>
              <a:pPr>
                <a:spcBef>
                  <a:spcPct val="0"/>
                </a:spcBef>
                <a:buFontTx/>
                <a:buNone/>
              </a:pPr>
              <a:t>2</a:t>
            </a:fld>
            <a:endParaRPr lang="en-GB" altLang="en-US" sz="1200">
              <a:solidFill>
                <a:srgbClr val="898989"/>
              </a:solidFill>
            </a:endParaRPr>
          </a:p>
        </p:txBody>
      </p:sp>
      <p:pic>
        <p:nvPicPr>
          <p:cNvPr id="5124" name="Picture 2" descr="http://www.proshieldsafetysigns.co.uk/signs/7043_signs.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7500" y="2151065"/>
            <a:ext cx="1096962"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4" descr="http://www.wpclipart.com/telephone/cell_phones/cell_phones_2/cartoon_mobile_phone.pn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3447" y="125095"/>
            <a:ext cx="722313"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6" descr="http://www.taxitradepromotions.co.uk/user/products/large/Stick_NoSmoking.jp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12256" y="2731293"/>
            <a:ext cx="804863"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8" descr="http://maxcdn.fooyoh.com/files/attach/images/596/221/439/007/JumpFromPaperBags_540x540.jpg">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l="15411" t="18727" r="13994" b="6018"/>
          <a:stretch>
            <a:fillRect/>
          </a:stretch>
        </p:blipFill>
        <p:spPr bwMode="auto">
          <a:xfrm>
            <a:off x="7202170" y="4898708"/>
            <a:ext cx="1136650" cy="121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2" descr="http://www.bigdug.co.uk/images/fire-exit-man-left-safety-signs-p2865-118029_zoom.jpg">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l="2541" t="28673" r="2983" b="27580"/>
          <a:stretch>
            <a:fillRect/>
          </a:stretch>
        </p:blipFill>
        <p:spPr bwMode="auto">
          <a:xfrm>
            <a:off x="8724900" y="3848101"/>
            <a:ext cx="1752600"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541763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 – have you achieved your </a:t>
            </a:r>
            <a:r>
              <a:rPr lang="en-GB" smtClean="0"/>
              <a:t>learning objective?</a:t>
            </a:r>
            <a:endParaRPr lang="en-GB" dirty="0"/>
          </a:p>
        </p:txBody>
      </p:sp>
      <p:sp>
        <p:nvSpPr>
          <p:cNvPr id="3" name="Content Placeholder 2"/>
          <p:cNvSpPr>
            <a:spLocks noGrp="1"/>
          </p:cNvSpPr>
          <p:nvPr>
            <p:ph idx="1"/>
          </p:nvPr>
        </p:nvSpPr>
        <p:spPr/>
        <p:txBody>
          <a:bodyPr/>
          <a:lstStyle/>
          <a:p>
            <a:r>
              <a:rPr lang="en-US" dirty="0" smtClean="0"/>
              <a:t>What is mindset?</a:t>
            </a:r>
          </a:p>
          <a:p>
            <a:r>
              <a:rPr lang="en-GB" dirty="0" smtClean="0"/>
              <a:t>Understand </a:t>
            </a:r>
            <a:r>
              <a:rPr lang="en-GB" dirty="0"/>
              <a:t>how your </a:t>
            </a:r>
            <a:r>
              <a:rPr lang="en-GB" dirty="0" err="1"/>
              <a:t>mindset</a:t>
            </a:r>
            <a:r>
              <a:rPr lang="en-GB" dirty="0"/>
              <a:t> can improve your employability</a:t>
            </a:r>
          </a:p>
          <a:p>
            <a:r>
              <a:rPr lang="en-GB" dirty="0" smtClean="0"/>
              <a:t>Explain some qualities employers value</a:t>
            </a:r>
          </a:p>
          <a:p>
            <a:r>
              <a:rPr lang="en-GB" dirty="0" smtClean="0"/>
              <a:t>Give </a:t>
            </a:r>
            <a:r>
              <a:rPr lang="en-GB" dirty="0"/>
              <a:t>an example where you have shown a </a:t>
            </a:r>
            <a:r>
              <a:rPr lang="en-GB" dirty="0" err="1"/>
              <a:t>mindset</a:t>
            </a:r>
            <a:r>
              <a:rPr lang="en-GB" dirty="0"/>
              <a:t> quality</a:t>
            </a:r>
          </a:p>
          <a:p>
            <a:r>
              <a:rPr lang="en-GB" dirty="0"/>
              <a:t>Describe how you can improve a </a:t>
            </a:r>
            <a:r>
              <a:rPr lang="en-GB" dirty="0" err="1"/>
              <a:t>mindset</a:t>
            </a:r>
            <a:r>
              <a:rPr lang="en-GB" dirty="0"/>
              <a:t> quality</a:t>
            </a:r>
          </a:p>
          <a:p>
            <a:endParaRPr lang="en-GB" dirty="0"/>
          </a:p>
        </p:txBody>
      </p:sp>
    </p:spTree>
    <p:extLst>
      <p:ext uri="{BB962C8B-B14F-4D97-AF65-F5344CB8AC3E}">
        <p14:creationId xmlns:p14="http://schemas.microsoft.com/office/powerpoint/2010/main" val="2847190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3143" y="-31723"/>
            <a:ext cx="7307188" cy="1325563"/>
          </a:xfrm>
        </p:spPr>
        <p:txBody>
          <a:bodyPr/>
          <a:lstStyle/>
          <a:p>
            <a:r>
              <a:rPr lang="en-GB" dirty="0" smtClean="0"/>
              <a:t>Unit 1 </a:t>
            </a:r>
            <a:r>
              <a:rPr lang="en-GB" dirty="0" err="1" smtClean="0"/>
              <a:t>Mindset</a:t>
            </a:r>
            <a:r>
              <a:rPr lang="en-GB" dirty="0" smtClean="0"/>
              <a:t> – What is it?</a:t>
            </a:r>
            <a:endParaRPr lang="en-GB" dirty="0"/>
          </a:p>
        </p:txBody>
      </p:sp>
      <p:sp>
        <p:nvSpPr>
          <p:cNvPr id="3" name="Content Placeholder 2"/>
          <p:cNvSpPr>
            <a:spLocks noGrp="1"/>
          </p:cNvSpPr>
          <p:nvPr>
            <p:ph idx="1"/>
          </p:nvPr>
        </p:nvSpPr>
        <p:spPr>
          <a:xfrm>
            <a:off x="1" y="1152939"/>
            <a:ext cx="9611360" cy="5705061"/>
          </a:xfrm>
        </p:spPr>
        <p:txBody>
          <a:bodyPr>
            <a:normAutofit fontScale="92500" lnSpcReduction="10000"/>
          </a:bodyPr>
          <a:lstStyle/>
          <a:p>
            <a:pPr marL="0" indent="0">
              <a:buNone/>
            </a:pPr>
            <a:r>
              <a:rPr lang="en-US" sz="3600" dirty="0"/>
              <a:t>S</a:t>
            </a:r>
            <a:r>
              <a:rPr lang="en-US" sz="3600" dirty="0" smtClean="0"/>
              <a:t>elf </a:t>
            </a:r>
            <a:r>
              <a:rPr lang="en-US" sz="3600" dirty="0"/>
              <a:t>beliefs a person holds about themselves or others. These determine </a:t>
            </a:r>
            <a:r>
              <a:rPr lang="en-US" sz="3600" dirty="0" err="1" smtClean="0"/>
              <a:t>behaviour</a:t>
            </a:r>
            <a:r>
              <a:rPr lang="en-US" sz="3600" dirty="0"/>
              <a:t>, outlook and mental attitude. </a:t>
            </a:r>
            <a:endParaRPr lang="en-US" sz="3600" dirty="0" smtClean="0"/>
          </a:p>
          <a:p>
            <a:pPr marL="0" indent="0">
              <a:buNone/>
            </a:pPr>
            <a:endParaRPr lang="en-US" sz="3600" dirty="0" smtClean="0"/>
          </a:p>
          <a:p>
            <a:pPr marL="0" indent="0">
              <a:buNone/>
            </a:pPr>
            <a:r>
              <a:rPr lang="en-US" sz="3600" dirty="0" smtClean="0"/>
              <a:t>What </a:t>
            </a:r>
            <a:r>
              <a:rPr lang="en-US" sz="3600" dirty="0"/>
              <a:t>you believe about yourself. </a:t>
            </a:r>
            <a:endParaRPr lang="en-US" sz="3600" dirty="0" smtClean="0"/>
          </a:p>
          <a:p>
            <a:pPr marL="0" indent="0">
              <a:buNone/>
            </a:pPr>
            <a:endParaRPr lang="en-US" sz="3600" dirty="0" smtClean="0"/>
          </a:p>
          <a:p>
            <a:pPr marL="0" indent="0">
              <a:buNone/>
            </a:pPr>
            <a:r>
              <a:rPr lang="en-US" sz="3600" dirty="0" smtClean="0"/>
              <a:t>Frame </a:t>
            </a:r>
            <a:r>
              <a:rPr lang="en-US" sz="3600" dirty="0"/>
              <a:t>of Mind</a:t>
            </a:r>
            <a:r>
              <a:rPr lang="en-US" sz="3600" dirty="0" smtClean="0"/>
              <a:t>.</a:t>
            </a:r>
          </a:p>
          <a:p>
            <a:pPr marL="0" indent="0">
              <a:buNone/>
            </a:pPr>
            <a:endParaRPr lang="en-GB" sz="3600" dirty="0"/>
          </a:p>
          <a:p>
            <a:pPr marL="0" indent="0">
              <a:buNone/>
            </a:pPr>
            <a:r>
              <a:rPr lang="en-GB" sz="3600" dirty="0" err="1"/>
              <a:t>Mindset</a:t>
            </a:r>
            <a:r>
              <a:rPr lang="en-GB" sz="3600" dirty="0"/>
              <a:t> is an outlook or frame of mind that determines one’s mental attitude and approach to things</a:t>
            </a:r>
            <a:r>
              <a:rPr lang="en-GB" sz="3600" dirty="0" smtClean="0"/>
              <a:t>. </a:t>
            </a:r>
          </a:p>
        </p:txBody>
      </p:sp>
      <p:pic>
        <p:nvPicPr>
          <p:cNvPr id="4" name="Picture 2" descr="Positive Attitude | Positive attitude, Funny inspirational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8679" y="87547"/>
            <a:ext cx="2723321" cy="2723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30126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7773" y="0"/>
            <a:ext cx="10515600" cy="569153"/>
          </a:xfrm>
        </p:spPr>
        <p:txBody>
          <a:bodyPr>
            <a:normAutofit fontScale="90000"/>
          </a:bodyPr>
          <a:lstStyle/>
          <a:p>
            <a:pPr algn="ctr"/>
            <a:r>
              <a:rPr lang="en-GB" dirty="0" smtClean="0"/>
              <a:t>Unit 1- task 1 – supporting your assignment</a:t>
            </a:r>
            <a:endParaRPr lang="en-GB" dirty="0"/>
          </a:p>
        </p:txBody>
      </p:sp>
      <p:sp>
        <p:nvSpPr>
          <p:cNvPr id="3" name="Content Placeholder 2"/>
          <p:cNvSpPr>
            <a:spLocks noGrp="1"/>
          </p:cNvSpPr>
          <p:nvPr>
            <p:ph idx="1"/>
          </p:nvPr>
        </p:nvSpPr>
        <p:spPr>
          <a:xfrm>
            <a:off x="139147" y="772160"/>
            <a:ext cx="12052853" cy="6085840"/>
          </a:xfrm>
        </p:spPr>
        <p:txBody>
          <a:bodyPr>
            <a:normAutofit fontScale="92500" lnSpcReduction="10000"/>
          </a:bodyPr>
          <a:lstStyle/>
          <a:p>
            <a:pPr marL="0" indent="0">
              <a:buNone/>
            </a:pPr>
            <a:r>
              <a:rPr lang="en-GB" dirty="0" smtClean="0"/>
              <a:t>Can you name some mind set qualities that employers might find attractive in their employees? Can you name one that you have?</a:t>
            </a:r>
          </a:p>
          <a:p>
            <a:pPr marL="0" indent="0">
              <a:buNone/>
            </a:pPr>
            <a:endParaRPr lang="en-GB" dirty="0"/>
          </a:p>
          <a:p>
            <a:pPr marL="0" indent="0">
              <a:buNone/>
            </a:pPr>
            <a:r>
              <a:rPr lang="en-GB" dirty="0" smtClean="0"/>
              <a:t>In pairs write/type a number of </a:t>
            </a:r>
            <a:r>
              <a:rPr lang="en-GB" dirty="0" err="1" smtClean="0"/>
              <a:t>mindset</a:t>
            </a:r>
            <a:r>
              <a:rPr lang="en-GB" dirty="0" smtClean="0"/>
              <a:t> qualities that you feel employers find attractive.</a:t>
            </a:r>
          </a:p>
          <a:p>
            <a:pPr marL="0" indent="0">
              <a:buNone/>
            </a:pPr>
            <a:r>
              <a:rPr lang="en-GB" dirty="0" smtClean="0"/>
              <a:t>Share your ideas with the class.</a:t>
            </a:r>
          </a:p>
          <a:p>
            <a:pPr marL="0" indent="0">
              <a:buNone/>
            </a:pPr>
            <a:endParaRPr lang="en-GB" dirty="0"/>
          </a:p>
          <a:p>
            <a:pPr marL="0" indent="0">
              <a:buNone/>
            </a:pPr>
            <a:r>
              <a:rPr lang="en-GB" dirty="0" smtClean="0"/>
              <a:t>Take one quality and in your own words write what it means and why it would be important to an employer and share with your partner and the class. Add any websites used.</a:t>
            </a:r>
          </a:p>
          <a:p>
            <a:pPr marL="0" indent="0">
              <a:buNone/>
            </a:pPr>
            <a:endParaRPr lang="en-GB" u="sng" dirty="0" smtClean="0"/>
          </a:p>
          <a:p>
            <a:pPr marL="0" indent="0">
              <a:buNone/>
            </a:pPr>
            <a:r>
              <a:rPr lang="en-GB" dirty="0" smtClean="0"/>
              <a:t>Discuss </a:t>
            </a:r>
            <a:r>
              <a:rPr lang="en-GB" dirty="0"/>
              <a:t>with your partner and type how </a:t>
            </a:r>
            <a:r>
              <a:rPr lang="en-GB" dirty="0" smtClean="0"/>
              <a:t>you have shown this quality and how you could improve it.</a:t>
            </a:r>
          </a:p>
          <a:p>
            <a:pPr marL="0" indent="0">
              <a:buNone/>
            </a:pPr>
            <a:endParaRPr lang="en-GB" dirty="0" smtClean="0"/>
          </a:p>
          <a:p>
            <a:pPr marL="0" indent="0">
              <a:buNone/>
            </a:pPr>
            <a:r>
              <a:rPr lang="en-GB" dirty="0" smtClean="0"/>
              <a:t>Email me and yourself your work – ensure it has your name on it and date please.</a:t>
            </a:r>
            <a:endParaRPr lang="en-GB" dirty="0"/>
          </a:p>
        </p:txBody>
      </p:sp>
    </p:spTree>
    <p:extLst>
      <p:ext uri="{BB962C8B-B14F-4D97-AF65-F5344CB8AC3E}">
        <p14:creationId xmlns:p14="http://schemas.microsoft.com/office/powerpoint/2010/main" val="9308930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 rules</a:t>
            </a:r>
            <a:endParaRPr lang="en-GB" dirty="0"/>
          </a:p>
        </p:txBody>
      </p:sp>
      <p:sp>
        <p:nvSpPr>
          <p:cNvPr id="3" name="Content Placeholder 2"/>
          <p:cNvSpPr>
            <a:spLocks noGrp="1"/>
          </p:cNvSpPr>
          <p:nvPr>
            <p:ph idx="1"/>
          </p:nvPr>
        </p:nvSpPr>
        <p:spPr/>
        <p:txBody>
          <a:bodyPr>
            <a:normAutofit/>
          </a:bodyPr>
          <a:lstStyle/>
          <a:p>
            <a:r>
              <a:rPr lang="en-GB" dirty="0" smtClean="0"/>
              <a:t>What rules should we have?</a:t>
            </a:r>
          </a:p>
          <a:p>
            <a:r>
              <a:rPr lang="en-GB" dirty="0" smtClean="0"/>
              <a:t>Diversity</a:t>
            </a:r>
          </a:p>
          <a:p>
            <a:endParaRPr lang="en-GB" dirty="0"/>
          </a:p>
          <a:p>
            <a:r>
              <a:rPr lang="en-GB" dirty="0" smtClean="0"/>
              <a:t>Assessment Process </a:t>
            </a:r>
          </a:p>
          <a:p>
            <a:endParaRPr lang="en-GB" dirty="0" smtClean="0"/>
          </a:p>
          <a:p>
            <a:r>
              <a:rPr lang="en-GB" dirty="0" smtClean="0"/>
              <a:t>Plagiarism and referencing work</a:t>
            </a:r>
          </a:p>
          <a:p>
            <a:endParaRPr lang="en-GB" dirty="0"/>
          </a:p>
          <a:p>
            <a:pPr marL="0" indent="0">
              <a:buNone/>
            </a:pPr>
            <a:endParaRPr lang="en-GB" dirty="0" smtClean="0"/>
          </a:p>
          <a:p>
            <a:endParaRPr lang="en-GB" dirty="0"/>
          </a:p>
        </p:txBody>
      </p:sp>
    </p:spTree>
    <p:extLst>
      <p:ext uri="{BB962C8B-B14F-4D97-AF65-F5344CB8AC3E}">
        <p14:creationId xmlns:p14="http://schemas.microsoft.com/office/powerpoint/2010/main" val="32973574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GB" b="1" dirty="0" smtClean="0"/>
              <a:t>Introduction</a:t>
            </a:r>
            <a:endParaRPr lang="en-GB" b="1" dirty="0"/>
          </a:p>
        </p:txBody>
      </p:sp>
      <p:sp>
        <p:nvSpPr>
          <p:cNvPr id="3" name="Content Placeholder 2"/>
          <p:cNvSpPr>
            <a:spLocks noGrp="1"/>
          </p:cNvSpPr>
          <p:nvPr>
            <p:ph idx="1"/>
          </p:nvPr>
        </p:nvSpPr>
        <p:spPr/>
        <p:txBody>
          <a:bodyPr/>
          <a:lstStyle/>
          <a:p>
            <a:pPr fontAlgn="base"/>
            <a:r>
              <a:rPr lang="en-US" b="1" dirty="0"/>
              <a:t>Unit 1 </a:t>
            </a:r>
            <a:r>
              <a:rPr lang="en-US" b="1" dirty="0" smtClean="0"/>
              <a:t>	– 	Understanding </a:t>
            </a:r>
            <a:r>
              <a:rPr lang="en-US" b="1" dirty="0"/>
              <a:t>Mindset </a:t>
            </a:r>
            <a:r>
              <a:rPr lang="en-US" b="1" dirty="0" smtClean="0"/>
              <a:t>		– 	2 </a:t>
            </a:r>
            <a:r>
              <a:rPr lang="en-US" b="1" dirty="0"/>
              <a:t>credits</a:t>
            </a:r>
            <a:endParaRPr lang="en-GB" dirty="0"/>
          </a:p>
          <a:p>
            <a:pPr fontAlgn="base"/>
            <a:r>
              <a:rPr lang="en-US" b="1" dirty="0" smtClean="0"/>
              <a:t>Unit 2 	–	Rights </a:t>
            </a:r>
            <a:r>
              <a:rPr lang="en-US" b="1" dirty="0"/>
              <a:t>and entitlement </a:t>
            </a:r>
            <a:r>
              <a:rPr lang="en-US" b="1" dirty="0" smtClean="0"/>
              <a:t>		– 	1 </a:t>
            </a:r>
            <a:r>
              <a:rPr lang="en-US" b="1" dirty="0"/>
              <a:t>credit </a:t>
            </a:r>
            <a:endParaRPr lang="en-US" b="1" dirty="0" smtClean="0"/>
          </a:p>
          <a:p>
            <a:pPr fontAlgn="base"/>
            <a:r>
              <a:rPr lang="en-GB" b="1" dirty="0" smtClean="0"/>
              <a:t>Unit</a:t>
            </a:r>
            <a:r>
              <a:rPr lang="en-GB" dirty="0" smtClean="0"/>
              <a:t> </a:t>
            </a:r>
            <a:r>
              <a:rPr lang="en-US" b="1" dirty="0"/>
              <a:t>24 </a:t>
            </a:r>
            <a:r>
              <a:rPr lang="en-US" b="1" dirty="0" smtClean="0"/>
              <a:t>	– 	Application </a:t>
            </a:r>
            <a:r>
              <a:rPr lang="en-US" b="1" dirty="0"/>
              <a:t>forms </a:t>
            </a:r>
            <a:r>
              <a:rPr lang="en-US" b="1" dirty="0" smtClean="0"/>
              <a:t>			– 	1 credit</a:t>
            </a:r>
            <a:endParaRPr lang="en-US" b="1" dirty="0"/>
          </a:p>
          <a:p>
            <a:pPr fontAlgn="base"/>
            <a:r>
              <a:rPr lang="en-US" b="1" dirty="0" smtClean="0"/>
              <a:t>Unit </a:t>
            </a:r>
            <a:r>
              <a:rPr lang="en-US" b="1" dirty="0"/>
              <a:t>25 </a:t>
            </a:r>
            <a:r>
              <a:rPr lang="en-US" b="1" dirty="0" smtClean="0"/>
              <a:t>	– 	Getting </a:t>
            </a:r>
            <a:r>
              <a:rPr lang="en-US" b="1" dirty="0"/>
              <a:t>ready for interviews </a:t>
            </a:r>
            <a:r>
              <a:rPr lang="en-US" b="1" dirty="0" smtClean="0"/>
              <a:t>	</a:t>
            </a:r>
            <a:r>
              <a:rPr lang="en-GB" b="1" dirty="0" smtClean="0"/>
              <a:t>–</a:t>
            </a:r>
            <a:r>
              <a:rPr lang="en-US" b="1" dirty="0" smtClean="0"/>
              <a:t> 	1 </a:t>
            </a:r>
            <a:r>
              <a:rPr lang="en-US" b="1" dirty="0"/>
              <a:t>credit</a:t>
            </a:r>
            <a:endParaRPr lang="en-GB" dirty="0"/>
          </a:p>
          <a:p>
            <a:pPr fontAlgn="base"/>
            <a:r>
              <a:rPr lang="en-US" b="1" dirty="0" smtClean="0"/>
              <a:t>Unit </a:t>
            </a:r>
            <a:r>
              <a:rPr lang="en-GB" b="1" dirty="0" smtClean="0"/>
              <a:t>30 	</a:t>
            </a:r>
            <a:r>
              <a:rPr lang="en-US" b="1" dirty="0" smtClean="0"/>
              <a:t>–</a:t>
            </a:r>
            <a:r>
              <a:rPr lang="en-GB" b="1" dirty="0" smtClean="0"/>
              <a:t> 	Job </a:t>
            </a:r>
            <a:r>
              <a:rPr lang="en-GB" b="1" dirty="0"/>
              <a:t>and training search </a:t>
            </a:r>
            <a:r>
              <a:rPr lang="en-GB" b="1" dirty="0" smtClean="0"/>
              <a:t>skills 	–	1 credit</a:t>
            </a:r>
            <a:endParaRPr lang="en-GB" dirty="0"/>
          </a:p>
          <a:p>
            <a:endParaRPr lang="en-GB" dirty="0"/>
          </a:p>
        </p:txBody>
      </p:sp>
    </p:spTree>
    <p:extLst>
      <p:ext uri="{BB962C8B-B14F-4D97-AF65-F5344CB8AC3E}">
        <p14:creationId xmlns:p14="http://schemas.microsoft.com/office/powerpoint/2010/main" val="123510021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53759" y="71651"/>
            <a:ext cx="3420868" cy="748058"/>
          </a:xfrm>
        </p:spPr>
        <p:txBody>
          <a:bodyPr/>
          <a:lstStyle/>
          <a:p>
            <a:r>
              <a:rPr lang="en-GB" b="1" dirty="0"/>
              <a:t>Essential skills </a:t>
            </a:r>
          </a:p>
        </p:txBody>
      </p:sp>
      <p:sp>
        <p:nvSpPr>
          <p:cNvPr id="3" name="Content Placeholder 2"/>
          <p:cNvSpPr>
            <a:spLocks noGrp="1"/>
          </p:cNvSpPr>
          <p:nvPr>
            <p:ph idx="1"/>
          </p:nvPr>
        </p:nvSpPr>
        <p:spPr>
          <a:xfrm>
            <a:off x="1" y="894523"/>
            <a:ext cx="12192000" cy="5963477"/>
          </a:xfrm>
        </p:spPr>
        <p:txBody>
          <a:bodyPr>
            <a:normAutofit lnSpcReduction="10000"/>
          </a:bodyPr>
          <a:lstStyle/>
          <a:p>
            <a:pPr marL="0" indent="0">
              <a:buNone/>
            </a:pPr>
            <a:r>
              <a:rPr lang="en-GB" sz="2400" b="1" dirty="0" smtClean="0"/>
              <a:t>While </a:t>
            </a:r>
            <a:r>
              <a:rPr lang="en-GB" sz="2400" b="1" dirty="0"/>
              <a:t>completing these qualifications, learners may develop the knowledge, understanding and essential skills employers look for in employees. </a:t>
            </a:r>
            <a:endParaRPr lang="en-GB" sz="2400" b="1" dirty="0" smtClean="0"/>
          </a:p>
          <a:p>
            <a:pPr marL="0" indent="0">
              <a:buNone/>
            </a:pPr>
            <a:r>
              <a:rPr lang="en-GB" sz="2400" dirty="0" smtClean="0"/>
              <a:t>These </a:t>
            </a:r>
            <a:r>
              <a:rPr lang="en-GB" sz="2400" dirty="0"/>
              <a:t>range from familiar ‘key skills’ such as </a:t>
            </a:r>
            <a:endParaRPr lang="en-GB" sz="2400" dirty="0" smtClean="0"/>
          </a:p>
          <a:p>
            <a:r>
              <a:rPr lang="en-GB" sz="2400" dirty="0" smtClean="0"/>
              <a:t>team </a:t>
            </a:r>
            <a:r>
              <a:rPr lang="en-GB" sz="2400" dirty="0"/>
              <a:t>working, </a:t>
            </a:r>
            <a:endParaRPr lang="en-GB" sz="2400" dirty="0" smtClean="0"/>
          </a:p>
          <a:p>
            <a:r>
              <a:rPr lang="en-GB" sz="2400" dirty="0" smtClean="0"/>
              <a:t>independent </a:t>
            </a:r>
            <a:r>
              <a:rPr lang="en-GB" sz="2400" dirty="0"/>
              <a:t>learning and </a:t>
            </a:r>
            <a:endParaRPr lang="en-GB" sz="2400" dirty="0" smtClean="0"/>
          </a:p>
          <a:p>
            <a:r>
              <a:rPr lang="en-GB" sz="2400" dirty="0" smtClean="0"/>
              <a:t>problem </a:t>
            </a:r>
            <a:r>
              <a:rPr lang="en-GB" sz="2400" dirty="0"/>
              <a:t>solving, </a:t>
            </a:r>
            <a:endParaRPr lang="en-GB" sz="2400" dirty="0" smtClean="0"/>
          </a:p>
          <a:p>
            <a:pPr marL="0" indent="0">
              <a:buNone/>
            </a:pPr>
            <a:r>
              <a:rPr lang="en-GB" sz="2400" b="1" dirty="0" smtClean="0"/>
              <a:t>to </a:t>
            </a:r>
            <a:r>
              <a:rPr lang="en-GB" sz="2400" b="1" dirty="0"/>
              <a:t>more tricky-to-measure skills such as: </a:t>
            </a:r>
            <a:endParaRPr lang="en-GB" sz="2400" b="1" dirty="0" smtClean="0"/>
          </a:p>
          <a:p>
            <a:r>
              <a:rPr lang="en-GB" sz="2400" dirty="0" smtClean="0"/>
              <a:t>an </a:t>
            </a:r>
            <a:r>
              <a:rPr lang="en-GB" sz="2400" dirty="0"/>
              <a:t>appreciation for appropriate behaviour and dress </a:t>
            </a:r>
            <a:endParaRPr lang="en-GB" sz="2400" dirty="0" smtClean="0"/>
          </a:p>
          <a:p>
            <a:r>
              <a:rPr lang="en-GB" sz="2400" dirty="0" smtClean="0"/>
              <a:t>appropriate </a:t>
            </a:r>
            <a:r>
              <a:rPr lang="en-GB" sz="2400" dirty="0"/>
              <a:t>interpersonal </a:t>
            </a:r>
            <a:r>
              <a:rPr lang="en-GB" sz="2400" dirty="0" smtClean="0"/>
              <a:t>skills</a:t>
            </a:r>
          </a:p>
          <a:p>
            <a:r>
              <a:rPr lang="en-GB" sz="2400" dirty="0" smtClean="0"/>
              <a:t>communicating </a:t>
            </a:r>
            <a:r>
              <a:rPr lang="en-GB" sz="2400" dirty="0"/>
              <a:t>with professional colleagues/peers and/or hierarchical seniors </a:t>
            </a:r>
            <a:r>
              <a:rPr lang="en-GB" sz="2400" dirty="0" smtClean="0"/>
              <a:t> </a:t>
            </a:r>
          </a:p>
          <a:p>
            <a:r>
              <a:rPr lang="en-GB" sz="2400" dirty="0" smtClean="0"/>
              <a:t>supporting </a:t>
            </a:r>
            <a:r>
              <a:rPr lang="en-GB" sz="2400" dirty="0"/>
              <a:t>other aspiring </a:t>
            </a:r>
            <a:r>
              <a:rPr lang="en-GB" sz="2400" dirty="0" smtClean="0"/>
              <a:t>employees</a:t>
            </a:r>
          </a:p>
          <a:p>
            <a:r>
              <a:rPr lang="en-GB" sz="2400" dirty="0" smtClean="0"/>
              <a:t>personal </a:t>
            </a:r>
            <a:r>
              <a:rPr lang="en-GB" sz="2400" dirty="0"/>
              <a:t>manners and deportment </a:t>
            </a:r>
            <a:endParaRPr lang="en-GB" sz="2400" dirty="0" smtClean="0"/>
          </a:p>
          <a:p>
            <a:r>
              <a:rPr lang="en-GB" sz="2400" dirty="0" smtClean="0"/>
              <a:t>understanding </a:t>
            </a:r>
            <a:r>
              <a:rPr lang="en-GB" sz="2400" dirty="0"/>
              <a:t>work practices and how different roles and departments function within an organisation.</a:t>
            </a:r>
          </a:p>
        </p:txBody>
      </p:sp>
    </p:spTree>
    <p:extLst>
      <p:ext uri="{BB962C8B-B14F-4D97-AF65-F5344CB8AC3E}">
        <p14:creationId xmlns:p14="http://schemas.microsoft.com/office/powerpoint/2010/main" val="424710377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I need?</a:t>
            </a:r>
            <a:endParaRPr lang="en-GB" dirty="0"/>
          </a:p>
        </p:txBody>
      </p:sp>
      <p:sp>
        <p:nvSpPr>
          <p:cNvPr id="3" name="Content Placeholder 2"/>
          <p:cNvSpPr>
            <a:spLocks noGrp="1"/>
          </p:cNvSpPr>
          <p:nvPr>
            <p:ph idx="1"/>
          </p:nvPr>
        </p:nvSpPr>
        <p:spPr/>
        <p:txBody>
          <a:bodyPr/>
          <a:lstStyle/>
          <a:p>
            <a:r>
              <a:rPr lang="en-GB" dirty="0" smtClean="0"/>
              <a:t>Email address</a:t>
            </a:r>
          </a:p>
          <a:p>
            <a:r>
              <a:rPr lang="en-GB" dirty="0" smtClean="0"/>
              <a:t>Memory stick</a:t>
            </a:r>
          </a:p>
          <a:p>
            <a:r>
              <a:rPr lang="en-GB" dirty="0" smtClean="0"/>
              <a:t>To complete any outstanding work in your own time</a:t>
            </a:r>
          </a:p>
          <a:p>
            <a:r>
              <a:rPr lang="en-GB" dirty="0" smtClean="0"/>
              <a:t>Make notes</a:t>
            </a:r>
          </a:p>
          <a:p>
            <a:r>
              <a:rPr lang="en-GB" dirty="0" smtClean="0"/>
              <a:t>Contribute</a:t>
            </a:r>
            <a:endParaRPr lang="en-GB" dirty="0"/>
          </a:p>
        </p:txBody>
      </p:sp>
    </p:spTree>
    <p:extLst>
      <p:ext uri="{BB962C8B-B14F-4D97-AF65-F5344CB8AC3E}">
        <p14:creationId xmlns:p14="http://schemas.microsoft.com/office/powerpoint/2010/main" val="425125257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Recap – What did we learn last week?</a:t>
            </a:r>
            <a:endParaRPr lang="en-GB" dirty="0"/>
          </a:p>
        </p:txBody>
      </p:sp>
      <p:sp>
        <p:nvSpPr>
          <p:cNvPr id="3" name="Content Placeholder 2"/>
          <p:cNvSpPr>
            <a:spLocks noGrp="1"/>
          </p:cNvSpPr>
          <p:nvPr>
            <p:ph idx="1"/>
          </p:nvPr>
        </p:nvSpPr>
        <p:spPr/>
        <p:txBody>
          <a:bodyPr/>
          <a:lstStyle/>
          <a:p>
            <a:r>
              <a:rPr lang="en-GB" dirty="0" smtClean="0"/>
              <a:t>What </a:t>
            </a:r>
            <a:r>
              <a:rPr lang="en-GB" dirty="0" err="1" smtClean="0"/>
              <a:t>mindset</a:t>
            </a:r>
            <a:r>
              <a:rPr lang="en-GB" dirty="0" smtClean="0"/>
              <a:t> is</a:t>
            </a:r>
          </a:p>
          <a:p>
            <a:r>
              <a:rPr lang="en-GB" dirty="0" smtClean="0"/>
              <a:t>What </a:t>
            </a:r>
            <a:r>
              <a:rPr lang="en-GB" dirty="0" err="1" smtClean="0"/>
              <a:t>mindset</a:t>
            </a:r>
            <a:r>
              <a:rPr lang="en-GB" dirty="0" smtClean="0"/>
              <a:t> qualities are</a:t>
            </a:r>
          </a:p>
          <a:p>
            <a:r>
              <a:rPr lang="en-GB" dirty="0" smtClean="0"/>
              <a:t>What </a:t>
            </a:r>
            <a:r>
              <a:rPr lang="en-GB" dirty="0" err="1" smtClean="0"/>
              <a:t>mindset</a:t>
            </a:r>
            <a:r>
              <a:rPr lang="en-GB" dirty="0" smtClean="0"/>
              <a:t> qualities employers value and why</a:t>
            </a:r>
          </a:p>
          <a:p>
            <a:r>
              <a:rPr lang="en-GB" dirty="0" smtClean="0"/>
              <a:t>Where we have shown this quality</a:t>
            </a:r>
          </a:p>
          <a:p>
            <a:r>
              <a:rPr lang="en-GB" dirty="0"/>
              <a:t>Steps </a:t>
            </a:r>
            <a:r>
              <a:rPr lang="en-GB" dirty="0" smtClean="0"/>
              <a:t>we can take to </a:t>
            </a:r>
            <a:r>
              <a:rPr lang="en-GB" dirty="0"/>
              <a:t>improve our </a:t>
            </a:r>
            <a:r>
              <a:rPr lang="en-GB" dirty="0" err="1"/>
              <a:t>mindset</a:t>
            </a:r>
            <a:endParaRPr lang="en-GB" dirty="0"/>
          </a:p>
          <a:p>
            <a:r>
              <a:rPr lang="en-GB" dirty="0" smtClean="0"/>
              <a:t>How to ensure we put information into our own words and reference where we got the information from</a:t>
            </a:r>
          </a:p>
          <a:p>
            <a:r>
              <a:rPr lang="en-GB" dirty="0" smtClean="0"/>
              <a:t>Some </a:t>
            </a:r>
            <a:r>
              <a:rPr lang="en-GB" dirty="0"/>
              <a:t>other new words</a:t>
            </a:r>
          </a:p>
          <a:p>
            <a:endParaRPr lang="en-GB" dirty="0"/>
          </a:p>
        </p:txBody>
      </p:sp>
    </p:spTree>
    <p:extLst>
      <p:ext uri="{BB962C8B-B14F-4D97-AF65-F5344CB8AC3E}">
        <p14:creationId xmlns:p14="http://schemas.microsoft.com/office/powerpoint/2010/main" val="40012303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77589" y="148994"/>
            <a:ext cx="4074622" cy="640715"/>
          </a:xfrm>
        </p:spPr>
        <p:txBody>
          <a:bodyPr>
            <a:normAutofit fontScale="90000"/>
          </a:bodyPr>
          <a:lstStyle/>
          <a:p>
            <a:r>
              <a:rPr lang="en-GB" dirty="0" smtClean="0"/>
              <a:t>ILP and paperwork</a:t>
            </a:r>
            <a:endParaRPr lang="en-GB" dirty="0"/>
          </a:p>
        </p:txBody>
      </p:sp>
      <p:sp>
        <p:nvSpPr>
          <p:cNvPr id="3" name="Content Placeholder 2"/>
          <p:cNvSpPr>
            <a:spLocks noGrp="1"/>
          </p:cNvSpPr>
          <p:nvPr>
            <p:ph idx="1"/>
          </p:nvPr>
        </p:nvSpPr>
        <p:spPr>
          <a:xfrm>
            <a:off x="838199" y="1138844"/>
            <a:ext cx="10691553" cy="5403272"/>
          </a:xfrm>
        </p:spPr>
        <p:txBody>
          <a:bodyPr>
            <a:normAutofit fontScale="70000" lnSpcReduction="20000"/>
          </a:bodyPr>
          <a:lstStyle/>
          <a:p>
            <a:r>
              <a:rPr lang="en-GB" sz="3600" dirty="0"/>
              <a:t>ILPs (slide </a:t>
            </a:r>
            <a:r>
              <a:rPr lang="en-GB" sz="3600" dirty="0" smtClean="0"/>
              <a:t>10) </a:t>
            </a:r>
            <a:r>
              <a:rPr lang="en-GB" sz="3600" dirty="0"/>
              <a:t>and paperwork </a:t>
            </a:r>
            <a:endParaRPr lang="en-GB" sz="3600" dirty="0" smtClean="0"/>
          </a:p>
          <a:p>
            <a:endParaRPr lang="en-GB" sz="3600" dirty="0" smtClean="0"/>
          </a:p>
          <a:p>
            <a:pPr marL="0" indent="0">
              <a:buNone/>
            </a:pPr>
            <a:r>
              <a:rPr lang="en-GB" sz="3600" dirty="0" smtClean="0"/>
              <a:t>Group ILPs</a:t>
            </a:r>
          </a:p>
          <a:p>
            <a:r>
              <a:rPr lang="en-GB" sz="3600" dirty="0" smtClean="0"/>
              <a:t>Understand how your </a:t>
            </a:r>
            <a:r>
              <a:rPr lang="en-GB" sz="3600" dirty="0" err="1" smtClean="0"/>
              <a:t>mindset</a:t>
            </a:r>
            <a:r>
              <a:rPr lang="en-GB" sz="3600" dirty="0" smtClean="0"/>
              <a:t> can support employability</a:t>
            </a:r>
          </a:p>
          <a:p>
            <a:pPr fontAlgn="base"/>
            <a:r>
              <a:rPr lang="en-US" sz="3600" dirty="0" smtClean="0"/>
              <a:t>Know your rights and entitlements at work and how to find more information </a:t>
            </a:r>
            <a:endParaRPr lang="en-US" sz="3600" dirty="0"/>
          </a:p>
          <a:p>
            <a:pPr fontAlgn="base"/>
            <a:r>
              <a:rPr lang="en-GB" sz="3600" dirty="0" smtClean="0"/>
              <a:t>Know what information to add to an </a:t>
            </a:r>
            <a:r>
              <a:rPr lang="en-US" sz="3600" dirty="0" smtClean="0"/>
              <a:t>Application form</a:t>
            </a:r>
            <a:endParaRPr lang="en-US" sz="3600" dirty="0"/>
          </a:p>
          <a:p>
            <a:pPr fontAlgn="base"/>
            <a:r>
              <a:rPr lang="en-US" sz="3600" dirty="0" smtClean="0"/>
              <a:t>Know how to prepare yourself for an interview</a:t>
            </a:r>
            <a:endParaRPr lang="en-GB" sz="3600" dirty="0"/>
          </a:p>
          <a:p>
            <a:pPr fontAlgn="base"/>
            <a:r>
              <a:rPr lang="en-US" sz="3600" dirty="0" smtClean="0"/>
              <a:t>Know how to search for </a:t>
            </a:r>
            <a:r>
              <a:rPr lang="en-GB" sz="3600" dirty="0" smtClean="0"/>
              <a:t>Jobs </a:t>
            </a:r>
            <a:r>
              <a:rPr lang="en-GB" sz="3600" dirty="0"/>
              <a:t>and </a:t>
            </a:r>
            <a:r>
              <a:rPr lang="en-GB" sz="3600" dirty="0" smtClean="0"/>
              <a:t>training</a:t>
            </a:r>
            <a:endParaRPr lang="en-GB" sz="3600" dirty="0"/>
          </a:p>
          <a:p>
            <a:pPr marL="0" indent="0">
              <a:buNone/>
            </a:pPr>
            <a:endParaRPr lang="en-GB" sz="3600" dirty="0" smtClean="0"/>
          </a:p>
          <a:p>
            <a:pPr marL="0" indent="0">
              <a:buNone/>
            </a:pPr>
            <a:r>
              <a:rPr lang="en-GB" sz="3600" dirty="0" smtClean="0"/>
              <a:t>Individual Goal/aim</a:t>
            </a:r>
          </a:p>
          <a:p>
            <a:r>
              <a:rPr lang="en-GB" sz="3600" dirty="0" smtClean="0"/>
              <a:t>What </a:t>
            </a:r>
            <a:r>
              <a:rPr lang="en-GB" sz="3600" dirty="0"/>
              <a:t>do you want to learn from this course</a:t>
            </a:r>
            <a:r>
              <a:rPr lang="en-GB" sz="3600" dirty="0" smtClean="0"/>
              <a:t>?</a:t>
            </a:r>
          </a:p>
          <a:p>
            <a:endParaRPr lang="en-GB" sz="3600" b="1" dirty="0"/>
          </a:p>
          <a:p>
            <a:pPr marL="0" indent="0">
              <a:buNone/>
            </a:pPr>
            <a:r>
              <a:rPr lang="en-GB" sz="3600" b="1" dirty="0"/>
              <a:t>Learners – have you checked your Learner Agreement forms? - email</a:t>
            </a:r>
          </a:p>
          <a:p>
            <a:endParaRPr lang="en-GB" sz="3600" dirty="0"/>
          </a:p>
          <a:p>
            <a:endParaRPr lang="en-GB" dirty="0"/>
          </a:p>
        </p:txBody>
      </p:sp>
    </p:spTree>
    <p:extLst>
      <p:ext uri="{BB962C8B-B14F-4D97-AF65-F5344CB8AC3E}">
        <p14:creationId xmlns:p14="http://schemas.microsoft.com/office/powerpoint/2010/main" val="52566106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36320" y="365125"/>
            <a:ext cx="9672320" cy="1219835"/>
          </a:xfrm>
        </p:spPr>
        <p:txBody>
          <a:bodyPr>
            <a:normAutofit fontScale="90000"/>
          </a:bodyPr>
          <a:lstStyle/>
          <a:p>
            <a:pPr algn="ctr"/>
            <a:r>
              <a:rPr lang="en-GB" dirty="0" smtClean="0"/>
              <a:t>Learning Outcomes Unit 1 - 2 credits </a:t>
            </a:r>
            <a:r>
              <a:rPr lang="en-US" b="1"/>
              <a:t>Understanding Mindset </a:t>
            </a:r>
            <a:endParaRPr lang="en-GB" dirty="0"/>
          </a:p>
        </p:txBody>
      </p:sp>
      <p:sp>
        <p:nvSpPr>
          <p:cNvPr id="3" name="Content Placeholder 2"/>
          <p:cNvSpPr>
            <a:spLocks noGrp="1"/>
          </p:cNvSpPr>
          <p:nvPr>
            <p:ph idx="1"/>
          </p:nvPr>
        </p:nvSpPr>
        <p:spPr/>
        <p:txBody>
          <a:bodyPr/>
          <a:lstStyle/>
          <a:p>
            <a:pPr marL="0" indent="0">
              <a:buNone/>
            </a:pPr>
            <a:r>
              <a:rPr lang="en-GB" dirty="0"/>
              <a:t>The aim of this unit is to help </a:t>
            </a:r>
            <a:r>
              <a:rPr lang="en-GB" dirty="0" smtClean="0"/>
              <a:t>you to </a:t>
            </a:r>
            <a:r>
              <a:rPr lang="en-GB" dirty="0"/>
              <a:t>understand why certain </a:t>
            </a:r>
            <a:r>
              <a:rPr lang="en-GB" dirty="0" err="1"/>
              <a:t>mindset</a:t>
            </a:r>
            <a:r>
              <a:rPr lang="en-GB" dirty="0"/>
              <a:t> qualities are attractive to employers, and to encourage </a:t>
            </a:r>
            <a:r>
              <a:rPr lang="en-GB" dirty="0" smtClean="0"/>
              <a:t>you </a:t>
            </a:r>
            <a:r>
              <a:rPr lang="en-GB" dirty="0"/>
              <a:t>to think about times </a:t>
            </a:r>
            <a:r>
              <a:rPr lang="en-GB" dirty="0" smtClean="0"/>
              <a:t>you have </a:t>
            </a:r>
            <a:r>
              <a:rPr lang="en-GB" dirty="0"/>
              <a:t>displayed these qualities</a:t>
            </a:r>
            <a:r>
              <a:rPr lang="en-GB" dirty="0" smtClean="0"/>
              <a:t>.</a:t>
            </a:r>
          </a:p>
          <a:p>
            <a:pPr marL="0" indent="0">
              <a:buNone/>
            </a:pPr>
            <a:endParaRPr lang="en-GB" dirty="0"/>
          </a:p>
          <a:p>
            <a:r>
              <a:rPr lang="en-GB" dirty="0" smtClean="0"/>
              <a:t>Understand what </a:t>
            </a:r>
            <a:r>
              <a:rPr lang="en-GB" dirty="0" err="1" smtClean="0"/>
              <a:t>mindset</a:t>
            </a:r>
            <a:r>
              <a:rPr lang="en-GB" dirty="0" smtClean="0"/>
              <a:t> is</a:t>
            </a:r>
          </a:p>
          <a:p>
            <a:r>
              <a:rPr lang="en-GB" dirty="0" smtClean="0"/>
              <a:t>Understand </a:t>
            </a:r>
            <a:r>
              <a:rPr lang="en-GB" dirty="0"/>
              <a:t>how </a:t>
            </a:r>
            <a:r>
              <a:rPr lang="en-GB" dirty="0" smtClean="0"/>
              <a:t>your </a:t>
            </a:r>
            <a:r>
              <a:rPr lang="en-GB" dirty="0" err="1" smtClean="0"/>
              <a:t>mindset</a:t>
            </a:r>
            <a:r>
              <a:rPr lang="en-GB" dirty="0" smtClean="0"/>
              <a:t> </a:t>
            </a:r>
            <a:r>
              <a:rPr lang="en-GB" dirty="0"/>
              <a:t>can improve </a:t>
            </a:r>
            <a:r>
              <a:rPr lang="en-GB" dirty="0" smtClean="0"/>
              <a:t>your employability</a:t>
            </a:r>
          </a:p>
          <a:p>
            <a:r>
              <a:rPr lang="en-GB" dirty="0" smtClean="0"/>
              <a:t>Give an example where you have shown a </a:t>
            </a:r>
            <a:r>
              <a:rPr lang="en-GB" dirty="0" err="1" smtClean="0"/>
              <a:t>mindset</a:t>
            </a:r>
            <a:r>
              <a:rPr lang="en-GB" dirty="0" smtClean="0"/>
              <a:t> quality</a:t>
            </a:r>
          </a:p>
          <a:p>
            <a:r>
              <a:rPr lang="en-GB" dirty="0" smtClean="0"/>
              <a:t>Describe how you can improve a </a:t>
            </a:r>
            <a:r>
              <a:rPr lang="en-GB" dirty="0" err="1" smtClean="0"/>
              <a:t>mindset</a:t>
            </a:r>
            <a:r>
              <a:rPr lang="en-GB" dirty="0" smtClean="0"/>
              <a:t> quality</a:t>
            </a:r>
          </a:p>
          <a:p>
            <a:endParaRPr lang="en-GB" dirty="0"/>
          </a:p>
        </p:txBody>
      </p:sp>
    </p:spTree>
    <p:extLst>
      <p:ext uri="{BB962C8B-B14F-4D97-AF65-F5344CB8AC3E}">
        <p14:creationId xmlns:p14="http://schemas.microsoft.com/office/powerpoint/2010/main" val="321372232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529</TotalTime>
  <Words>1003</Words>
  <Application>Microsoft Office PowerPoint</Application>
  <PresentationFormat>Widescreen</PresentationFormat>
  <Paragraphs>156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Comic Sans MS</vt:lpstr>
      <vt:lpstr>Wingdings</vt:lpstr>
      <vt:lpstr>Office Theme</vt:lpstr>
      <vt:lpstr>Entry Level 3 Award in Employability Skills</vt:lpstr>
      <vt:lpstr>YOUR ENVIRONMENT AND H&amp;S</vt:lpstr>
      <vt:lpstr>Class rules</vt:lpstr>
      <vt:lpstr>Introduction</vt:lpstr>
      <vt:lpstr>Essential skills </vt:lpstr>
      <vt:lpstr>What do I need?</vt:lpstr>
      <vt:lpstr>Recap – What did we learn last week?</vt:lpstr>
      <vt:lpstr>ILP and paperwork</vt:lpstr>
      <vt:lpstr>Learning Outcomes Unit 1 - 2 credits Understanding Mindset </vt:lpstr>
      <vt:lpstr>Safeguarding</vt:lpstr>
      <vt:lpstr>Referencing – not plagiarism</vt:lpstr>
      <vt:lpstr>PowerPoint Presentation</vt:lpstr>
      <vt:lpstr>Videos - mindset</vt:lpstr>
      <vt:lpstr>Important - Unit 1 Assessment-  </vt:lpstr>
      <vt:lpstr>Complete the workbook and email it to me to assess</vt:lpstr>
      <vt:lpstr>Unit 1 Assessment- The learner will: </vt:lpstr>
      <vt:lpstr>Email completed work to   susan.sutton@medway.gov.uk before next Wednesday so I can give you feedback.</vt:lpstr>
      <vt:lpstr>Tasks – discuss</vt:lpstr>
      <vt:lpstr>Review - Positive Mindset</vt:lpstr>
      <vt:lpstr>Review – have you achieved your learning objective?</vt:lpstr>
      <vt:lpstr>Unit 1 Mindset – What is it?</vt:lpstr>
      <vt:lpstr>Unit 1- task 1 – supporting your assignment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 to Employment</dc:title>
  <dc:creator>Sue Sutton</dc:creator>
  <cp:lastModifiedBy>Sue Sutton</cp:lastModifiedBy>
  <cp:revision>56</cp:revision>
  <dcterms:created xsi:type="dcterms:W3CDTF">2023-11-05T09:13:16Z</dcterms:created>
  <dcterms:modified xsi:type="dcterms:W3CDTF">2024-11-11T13:38:20Z</dcterms:modified>
</cp:coreProperties>
</file>