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3" r:id="rId4"/>
    <p:sldId id="275" r:id="rId5"/>
    <p:sldId id="276" r:id="rId6"/>
    <p:sldId id="277" r:id="rId7"/>
    <p:sldId id="265" r:id="rId8"/>
    <p:sldId id="266" r:id="rId9"/>
    <p:sldId id="267" r:id="rId10"/>
    <p:sldId id="268" r:id="rId11"/>
    <p:sldId id="271" r:id="rId12"/>
    <p:sldId id="269" r:id="rId13"/>
    <p:sldId id="279" r:id="rId14"/>
    <p:sldId id="272" r:id="rId15"/>
    <p:sldId id="278" r:id="rId16"/>
    <p:sldId id="257" r:id="rId17"/>
    <p:sldId id="270" r:id="rId18"/>
    <p:sldId id="260" r:id="rId19"/>
    <p:sldId id="258" r:id="rId20"/>
    <p:sldId id="259" r:id="rId21"/>
    <p:sldId id="280" r:id="rId22"/>
    <p:sldId id="261" r:id="rId23"/>
    <p:sldId id="273" r:id="rId24"/>
    <p:sldId id="274"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47" d="100"/>
          <a:sy n="47" d="100"/>
        </p:scale>
        <p:origin x="48" y="7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9BB8F30-6509-4B51-B14A-25AEFB9BC066}" type="datetimeFigureOut">
              <a:rPr lang="en-GB" smtClean="0"/>
              <a:t>27/11/2024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286E39-B00B-42FC-836D-00D5CA0D0E6B}" type="slidenum">
              <a:rPr lang="en-GB" smtClean="0"/>
              <a:t>‹#›</a:t>
            </a:fld>
            <a:endParaRPr lang="en-GB"/>
          </a:p>
        </p:txBody>
      </p:sp>
    </p:spTree>
    <p:extLst>
      <p:ext uri="{BB962C8B-B14F-4D97-AF65-F5344CB8AC3E}">
        <p14:creationId xmlns:p14="http://schemas.microsoft.com/office/powerpoint/2010/main" val="3270335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9BB8F30-6509-4B51-B14A-25AEFB9BC066}" type="datetimeFigureOut">
              <a:rPr lang="en-GB" smtClean="0"/>
              <a:t>27/11/2024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286E39-B00B-42FC-836D-00D5CA0D0E6B}" type="slidenum">
              <a:rPr lang="en-GB" smtClean="0"/>
              <a:t>‹#›</a:t>
            </a:fld>
            <a:endParaRPr lang="en-GB"/>
          </a:p>
        </p:txBody>
      </p:sp>
    </p:spTree>
    <p:extLst>
      <p:ext uri="{BB962C8B-B14F-4D97-AF65-F5344CB8AC3E}">
        <p14:creationId xmlns:p14="http://schemas.microsoft.com/office/powerpoint/2010/main" val="7334654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9BB8F30-6509-4B51-B14A-25AEFB9BC066}" type="datetimeFigureOut">
              <a:rPr lang="en-GB" smtClean="0"/>
              <a:t>27/11/2024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286E39-B00B-42FC-836D-00D5CA0D0E6B}" type="slidenum">
              <a:rPr lang="en-GB" smtClean="0"/>
              <a:t>‹#›</a:t>
            </a:fld>
            <a:endParaRPr lang="en-GB"/>
          </a:p>
        </p:txBody>
      </p:sp>
    </p:spTree>
    <p:extLst>
      <p:ext uri="{BB962C8B-B14F-4D97-AF65-F5344CB8AC3E}">
        <p14:creationId xmlns:p14="http://schemas.microsoft.com/office/powerpoint/2010/main" val="2219919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9BB8F30-6509-4B51-B14A-25AEFB9BC066}" type="datetimeFigureOut">
              <a:rPr lang="en-GB" smtClean="0"/>
              <a:t>27/11/2024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286E39-B00B-42FC-836D-00D5CA0D0E6B}" type="slidenum">
              <a:rPr lang="en-GB" smtClean="0"/>
              <a:t>‹#›</a:t>
            </a:fld>
            <a:endParaRPr lang="en-GB"/>
          </a:p>
        </p:txBody>
      </p:sp>
    </p:spTree>
    <p:extLst>
      <p:ext uri="{BB962C8B-B14F-4D97-AF65-F5344CB8AC3E}">
        <p14:creationId xmlns:p14="http://schemas.microsoft.com/office/powerpoint/2010/main" val="1534793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9BB8F30-6509-4B51-B14A-25AEFB9BC066}" type="datetimeFigureOut">
              <a:rPr lang="en-GB" smtClean="0"/>
              <a:t>27/11/2024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286E39-B00B-42FC-836D-00D5CA0D0E6B}" type="slidenum">
              <a:rPr lang="en-GB" smtClean="0"/>
              <a:t>‹#›</a:t>
            </a:fld>
            <a:endParaRPr lang="en-GB"/>
          </a:p>
        </p:txBody>
      </p:sp>
    </p:spTree>
    <p:extLst>
      <p:ext uri="{BB962C8B-B14F-4D97-AF65-F5344CB8AC3E}">
        <p14:creationId xmlns:p14="http://schemas.microsoft.com/office/powerpoint/2010/main" val="119869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9BB8F30-6509-4B51-B14A-25AEFB9BC066}" type="datetimeFigureOut">
              <a:rPr lang="en-GB" smtClean="0"/>
              <a:t>27/11/2024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A286E39-B00B-42FC-836D-00D5CA0D0E6B}" type="slidenum">
              <a:rPr lang="en-GB" smtClean="0"/>
              <a:t>‹#›</a:t>
            </a:fld>
            <a:endParaRPr lang="en-GB"/>
          </a:p>
        </p:txBody>
      </p:sp>
    </p:spTree>
    <p:extLst>
      <p:ext uri="{BB962C8B-B14F-4D97-AF65-F5344CB8AC3E}">
        <p14:creationId xmlns:p14="http://schemas.microsoft.com/office/powerpoint/2010/main" val="2553667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9BB8F30-6509-4B51-B14A-25AEFB9BC066}" type="datetimeFigureOut">
              <a:rPr lang="en-GB" smtClean="0"/>
              <a:t>27/11/2024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A286E39-B00B-42FC-836D-00D5CA0D0E6B}" type="slidenum">
              <a:rPr lang="en-GB" smtClean="0"/>
              <a:t>‹#›</a:t>
            </a:fld>
            <a:endParaRPr lang="en-GB"/>
          </a:p>
        </p:txBody>
      </p:sp>
    </p:spTree>
    <p:extLst>
      <p:ext uri="{BB962C8B-B14F-4D97-AF65-F5344CB8AC3E}">
        <p14:creationId xmlns:p14="http://schemas.microsoft.com/office/powerpoint/2010/main" val="2746706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9BB8F30-6509-4B51-B14A-25AEFB9BC066}" type="datetimeFigureOut">
              <a:rPr lang="en-GB" smtClean="0"/>
              <a:t>27/11/2024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A286E39-B00B-42FC-836D-00D5CA0D0E6B}" type="slidenum">
              <a:rPr lang="en-GB" smtClean="0"/>
              <a:t>‹#›</a:t>
            </a:fld>
            <a:endParaRPr lang="en-GB"/>
          </a:p>
        </p:txBody>
      </p:sp>
    </p:spTree>
    <p:extLst>
      <p:ext uri="{BB962C8B-B14F-4D97-AF65-F5344CB8AC3E}">
        <p14:creationId xmlns:p14="http://schemas.microsoft.com/office/powerpoint/2010/main" val="3029596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BB8F30-6509-4B51-B14A-25AEFB9BC066}" type="datetimeFigureOut">
              <a:rPr lang="en-GB" smtClean="0"/>
              <a:t>27/11/2024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A286E39-B00B-42FC-836D-00D5CA0D0E6B}" type="slidenum">
              <a:rPr lang="en-GB" smtClean="0"/>
              <a:t>‹#›</a:t>
            </a:fld>
            <a:endParaRPr lang="en-GB"/>
          </a:p>
        </p:txBody>
      </p:sp>
    </p:spTree>
    <p:extLst>
      <p:ext uri="{BB962C8B-B14F-4D97-AF65-F5344CB8AC3E}">
        <p14:creationId xmlns:p14="http://schemas.microsoft.com/office/powerpoint/2010/main" val="2274050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BB8F30-6509-4B51-B14A-25AEFB9BC066}" type="datetimeFigureOut">
              <a:rPr lang="en-GB" smtClean="0"/>
              <a:t>27/11/2024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A286E39-B00B-42FC-836D-00D5CA0D0E6B}" type="slidenum">
              <a:rPr lang="en-GB" smtClean="0"/>
              <a:t>‹#›</a:t>
            </a:fld>
            <a:endParaRPr lang="en-GB"/>
          </a:p>
        </p:txBody>
      </p:sp>
    </p:spTree>
    <p:extLst>
      <p:ext uri="{BB962C8B-B14F-4D97-AF65-F5344CB8AC3E}">
        <p14:creationId xmlns:p14="http://schemas.microsoft.com/office/powerpoint/2010/main" val="1809563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BB8F30-6509-4B51-B14A-25AEFB9BC066}" type="datetimeFigureOut">
              <a:rPr lang="en-GB" smtClean="0"/>
              <a:t>27/11/2024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A286E39-B00B-42FC-836D-00D5CA0D0E6B}" type="slidenum">
              <a:rPr lang="en-GB" smtClean="0"/>
              <a:t>‹#›</a:t>
            </a:fld>
            <a:endParaRPr lang="en-GB"/>
          </a:p>
        </p:txBody>
      </p:sp>
    </p:spTree>
    <p:extLst>
      <p:ext uri="{BB962C8B-B14F-4D97-AF65-F5344CB8AC3E}">
        <p14:creationId xmlns:p14="http://schemas.microsoft.com/office/powerpoint/2010/main" val="3715521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BB8F30-6509-4B51-B14A-25AEFB9BC066}" type="datetimeFigureOut">
              <a:rPr lang="en-GB" smtClean="0"/>
              <a:t>27/11/2024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286E39-B00B-42FC-836D-00D5CA0D0E6B}" type="slidenum">
              <a:rPr lang="en-GB" smtClean="0"/>
              <a:t>‹#›</a:t>
            </a:fld>
            <a:endParaRPr lang="en-GB"/>
          </a:p>
        </p:txBody>
      </p:sp>
    </p:spTree>
    <p:extLst>
      <p:ext uri="{BB962C8B-B14F-4D97-AF65-F5344CB8AC3E}">
        <p14:creationId xmlns:p14="http://schemas.microsoft.com/office/powerpoint/2010/main" val="23984926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youtube.com/watch?v=Q872hSjkRD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youtube.com/watch?v=STqvQKcN-0Y"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6.xml.rels><?xml version="1.0" encoding="UTF-8" standalone="yes"?>
<Relationships xmlns="http://schemas.openxmlformats.org/package/2006/relationships"><Relationship Id="rId3" Type="http://schemas.openxmlformats.org/officeDocument/2006/relationships/hyperlink" Target="https://ats-medway.jgp.co.uk/vacancies/298826?ga_client_id=50d7efa2-4e96-4b58-815b-468ecb77d9f8&amp;type=list" TargetMode="External"/><Relationship Id="rId2" Type="http://schemas.openxmlformats.org/officeDocument/2006/relationships/slideLayout" Target="../slideLayouts/slideLayout2.xml"/><Relationship Id="rId1" Type="http://schemas.openxmlformats.org/officeDocument/2006/relationships/themeOverride" Target="../theme/themeOverride3.xml"/><Relationship Id="rId4" Type="http://schemas.openxmlformats.org/officeDocument/2006/relationships/hyperlink" Target="https://uk.indeed.com/cmp/The-Howard-Academy-Trust-2/jobs?jk=8ff18a67291319b1&amp;start=0&amp;clearPrefilter=1"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b9uygeIoLF8" TargetMode="External"/><Relationship Id="rId2" Type="http://schemas.openxmlformats.org/officeDocument/2006/relationships/hyperlink" Target="https://youtu.be/CrwtykIrv9U"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fontAlgn="base"/>
            <a:r>
              <a:rPr lang="en-GB" dirty="0" smtClean="0"/>
              <a:t>Employability Course</a:t>
            </a:r>
            <a:r>
              <a:rPr lang="en-GB" dirty="0" smtClean="0"/>
              <a:t/>
            </a:r>
            <a:br>
              <a:rPr lang="en-GB" dirty="0" smtClean="0"/>
            </a:br>
            <a:r>
              <a:rPr lang="en-US" b="1" dirty="0"/>
              <a:t>Unit 25 		</a:t>
            </a:r>
            <a:r>
              <a:rPr lang="en-US" b="1" dirty="0" smtClean="0"/>
              <a:t/>
            </a:r>
            <a:br>
              <a:rPr lang="en-US" b="1" dirty="0" smtClean="0"/>
            </a:br>
            <a:r>
              <a:rPr lang="en-US" b="1" dirty="0" smtClean="0"/>
              <a:t>Getting </a:t>
            </a:r>
            <a:r>
              <a:rPr lang="en-US" b="1" dirty="0"/>
              <a:t>ready for interviews 	</a:t>
            </a:r>
            <a:endParaRPr lang="en-GB" dirty="0"/>
          </a:p>
        </p:txBody>
      </p:sp>
      <p:sp>
        <p:nvSpPr>
          <p:cNvPr id="3" name="Subtitle 2"/>
          <p:cNvSpPr>
            <a:spLocks noGrp="1"/>
          </p:cNvSpPr>
          <p:nvPr>
            <p:ph type="subTitle" idx="1"/>
          </p:nvPr>
        </p:nvSpPr>
        <p:spPr/>
        <p:txBody>
          <a:bodyPr>
            <a:normAutofit/>
          </a:bodyPr>
          <a:lstStyle/>
          <a:p>
            <a:r>
              <a:rPr lang="en-GB" sz="4000" dirty="0" smtClean="0">
                <a:latin typeface="+mj-lt"/>
              </a:rPr>
              <a:t>Sue </a:t>
            </a:r>
            <a:r>
              <a:rPr lang="en-GB" sz="4000" dirty="0" smtClean="0">
                <a:latin typeface="+mj-lt"/>
              </a:rPr>
              <a:t>Sutton</a:t>
            </a:r>
            <a:endParaRPr lang="en-GB" sz="4000" dirty="0">
              <a:latin typeface="+mj-lt"/>
            </a:endParaRPr>
          </a:p>
          <a:p>
            <a:r>
              <a:rPr lang="en-GB" sz="4000" dirty="0" smtClean="0">
                <a:latin typeface="+mj-lt"/>
              </a:rPr>
              <a:t>Session 5/8</a:t>
            </a:r>
            <a:endParaRPr lang="en-GB" sz="4000" dirty="0">
              <a:latin typeface="+mj-lt"/>
            </a:endParaRPr>
          </a:p>
        </p:txBody>
      </p:sp>
    </p:spTree>
    <p:extLst>
      <p:ext uri="{BB962C8B-B14F-4D97-AF65-F5344CB8AC3E}">
        <p14:creationId xmlns:p14="http://schemas.microsoft.com/office/powerpoint/2010/main" val="414243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Clothing for an interview</a:t>
            </a:r>
            <a:endParaRPr lang="en-GB" dirty="0"/>
          </a:p>
        </p:txBody>
      </p:sp>
      <p:sp>
        <p:nvSpPr>
          <p:cNvPr id="3" name="Content Placeholder 2"/>
          <p:cNvSpPr>
            <a:spLocks noGrp="1"/>
          </p:cNvSpPr>
          <p:nvPr>
            <p:ph idx="1"/>
          </p:nvPr>
        </p:nvSpPr>
        <p:spPr>
          <a:xfrm>
            <a:off x="838200" y="1833938"/>
            <a:ext cx="10515600" cy="4351338"/>
          </a:xfrm>
        </p:spPr>
        <p:txBody>
          <a:bodyPr/>
          <a:lstStyle/>
          <a:p>
            <a:r>
              <a:rPr lang="en-US" u="sng" dirty="0">
                <a:hlinkClick r:id="rId2"/>
              </a:rPr>
              <a:t>https://</a:t>
            </a:r>
            <a:r>
              <a:rPr lang="en-US" u="sng" dirty="0" smtClean="0">
                <a:hlinkClick r:id="rId2"/>
              </a:rPr>
              <a:t>www.youtube.com/watch?v=Q872hSjkRDg</a:t>
            </a:r>
            <a:endParaRPr lang="en-US" u="sng" dirty="0" smtClean="0"/>
          </a:p>
          <a:p>
            <a:endParaRPr lang="en-US" dirty="0"/>
          </a:p>
          <a:p>
            <a:r>
              <a:rPr lang="en-US" dirty="0" smtClean="0"/>
              <a:t>Task </a:t>
            </a:r>
            <a:r>
              <a:rPr lang="en-US" dirty="0" smtClean="0"/>
              <a:t>draw </a:t>
            </a:r>
            <a:r>
              <a:rPr lang="en-US" dirty="0" smtClean="0"/>
              <a:t>(brief sketch) of a male and female and annotate what would be good/not good to wear. </a:t>
            </a:r>
            <a:r>
              <a:rPr lang="en-US" dirty="0" smtClean="0"/>
              <a:t>– These sketches form part of your assessment (2.1)</a:t>
            </a:r>
            <a:endParaRPr lang="en-GB" dirty="0"/>
          </a:p>
          <a:p>
            <a:endParaRPr lang="en-GB" dirty="0" smtClean="0"/>
          </a:p>
          <a:p>
            <a:r>
              <a:rPr lang="en-GB" dirty="0" smtClean="0"/>
              <a:t>Does it depend on the job?</a:t>
            </a:r>
            <a:endParaRPr lang="en-GB" dirty="0"/>
          </a:p>
        </p:txBody>
      </p:sp>
    </p:spTree>
    <p:extLst>
      <p:ext uri="{BB962C8B-B14F-4D97-AF65-F5344CB8AC3E}">
        <p14:creationId xmlns:p14="http://schemas.microsoft.com/office/powerpoint/2010/main" val="6740395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Punctuality and formality</a:t>
            </a:r>
            <a:endParaRPr lang="en-GB" dirty="0"/>
          </a:p>
        </p:txBody>
      </p:sp>
      <p:sp>
        <p:nvSpPr>
          <p:cNvPr id="3" name="Content Placeholder 2"/>
          <p:cNvSpPr>
            <a:spLocks noGrp="1"/>
          </p:cNvSpPr>
          <p:nvPr>
            <p:ph idx="1"/>
          </p:nvPr>
        </p:nvSpPr>
        <p:spPr/>
        <p:txBody>
          <a:bodyPr/>
          <a:lstStyle/>
          <a:p>
            <a:r>
              <a:rPr lang="en-GB" dirty="0" smtClean="0"/>
              <a:t>Task – How could the Interviewee improve her chances?</a:t>
            </a:r>
          </a:p>
          <a:p>
            <a:endParaRPr lang="en-GB" dirty="0" smtClean="0"/>
          </a:p>
          <a:p>
            <a:r>
              <a:rPr lang="en-GB" dirty="0" smtClean="0"/>
              <a:t>Video </a:t>
            </a:r>
            <a:r>
              <a:rPr lang="en-US" u="sng" dirty="0">
                <a:hlinkClick r:id="rId2"/>
              </a:rPr>
              <a:t>https://www.youtube.com/watch?v=STqvQKcN-0Y</a:t>
            </a:r>
            <a:r>
              <a:rPr lang="en-US" dirty="0"/>
              <a:t> </a:t>
            </a:r>
            <a:endParaRPr lang="en-GB" dirty="0"/>
          </a:p>
          <a:p>
            <a:endParaRPr lang="en-GB" dirty="0"/>
          </a:p>
          <a:p>
            <a:r>
              <a:rPr lang="en-GB" dirty="0" smtClean="0"/>
              <a:t>How would you answer what is your weakness?</a:t>
            </a:r>
          </a:p>
          <a:p>
            <a:endParaRPr lang="en-GB" dirty="0"/>
          </a:p>
        </p:txBody>
      </p:sp>
    </p:spTree>
    <p:extLst>
      <p:ext uri="{BB962C8B-B14F-4D97-AF65-F5344CB8AC3E}">
        <p14:creationId xmlns:p14="http://schemas.microsoft.com/office/powerpoint/2010/main" val="14307309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1315" y="0"/>
            <a:ext cx="11970329" cy="1325563"/>
          </a:xfrm>
        </p:spPr>
        <p:txBody>
          <a:bodyPr>
            <a:normAutofit/>
          </a:bodyPr>
          <a:lstStyle/>
          <a:p>
            <a:r>
              <a:rPr lang="en-GB" sz="3200" dirty="0" smtClean="0"/>
              <a:t>Task – what would you do after receiving the invite and before the Interview? Preparing for the Interview</a:t>
            </a:r>
            <a:endParaRPr lang="en-GB" sz="3200" dirty="0"/>
          </a:p>
        </p:txBody>
      </p:sp>
      <p:sp>
        <p:nvSpPr>
          <p:cNvPr id="3" name="Content Placeholder 2"/>
          <p:cNvSpPr>
            <a:spLocks noGrp="1"/>
          </p:cNvSpPr>
          <p:nvPr>
            <p:ph idx="1"/>
          </p:nvPr>
        </p:nvSpPr>
        <p:spPr>
          <a:xfrm>
            <a:off x="141315" y="1690688"/>
            <a:ext cx="11845637" cy="4759988"/>
          </a:xfrm>
        </p:spPr>
        <p:txBody>
          <a:bodyPr>
            <a:normAutofit fontScale="92500" lnSpcReduction="20000"/>
          </a:bodyPr>
          <a:lstStyle/>
          <a:p>
            <a:r>
              <a:rPr lang="en-GB" dirty="0"/>
              <a:t>Make sure you have time to prepare for your interview. This will help you to feel more confident.</a:t>
            </a:r>
          </a:p>
          <a:p>
            <a:pPr marL="0" indent="0">
              <a:buNone/>
            </a:pPr>
            <a:r>
              <a:rPr lang="en-GB" dirty="0"/>
              <a:t>To prepare for an interview, it’s important to:</a:t>
            </a:r>
          </a:p>
          <a:p>
            <a:r>
              <a:rPr lang="en-GB" dirty="0"/>
              <a:t>read the job description carefully and understand what skills and experience the employer is looking for</a:t>
            </a:r>
          </a:p>
          <a:p>
            <a:r>
              <a:rPr lang="en-GB" dirty="0"/>
              <a:t>do some research on the company’s website</a:t>
            </a:r>
          </a:p>
          <a:p>
            <a:r>
              <a:rPr lang="en-GB" dirty="0"/>
              <a:t>look over your CV or application form and think about what the interviewer might ask you</a:t>
            </a:r>
          </a:p>
          <a:p>
            <a:r>
              <a:rPr lang="en-GB" dirty="0"/>
              <a:t>prepare some examples from your past experience to refer to in the </a:t>
            </a:r>
            <a:r>
              <a:rPr lang="en-GB" dirty="0" smtClean="0"/>
              <a:t>interview</a:t>
            </a:r>
          </a:p>
          <a:p>
            <a:r>
              <a:rPr lang="en-GB" dirty="0"/>
              <a:t>Check travel time</a:t>
            </a:r>
          </a:p>
          <a:p>
            <a:r>
              <a:rPr lang="en-GB" dirty="0" smtClean="0"/>
              <a:t>Think of some questions you may wish to ask (2 way process)</a:t>
            </a:r>
          </a:p>
          <a:p>
            <a:r>
              <a:rPr lang="en-GB" dirty="0" smtClean="0"/>
              <a:t>Take requested paperwork and do any prep requested</a:t>
            </a:r>
          </a:p>
        </p:txBody>
      </p:sp>
    </p:spTree>
    <p:extLst>
      <p:ext uri="{BB962C8B-B14F-4D97-AF65-F5344CB8AC3E}">
        <p14:creationId xmlns:p14="http://schemas.microsoft.com/office/powerpoint/2010/main" val="21826575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Make some notes</a:t>
            </a:r>
            <a:endParaRPr lang="en-GB" dirty="0"/>
          </a:p>
        </p:txBody>
      </p:sp>
      <p:sp>
        <p:nvSpPr>
          <p:cNvPr id="3" name="Content Placeholder 2"/>
          <p:cNvSpPr>
            <a:spLocks noGrp="1"/>
          </p:cNvSpPr>
          <p:nvPr>
            <p:ph idx="1"/>
          </p:nvPr>
        </p:nvSpPr>
        <p:spPr/>
        <p:txBody>
          <a:bodyPr/>
          <a:lstStyle/>
          <a:p>
            <a:r>
              <a:rPr lang="en-GB" dirty="0" smtClean="0"/>
              <a:t>What have you found out about the company? – spider diagram</a:t>
            </a:r>
            <a:endParaRPr lang="en-GB" dirty="0"/>
          </a:p>
        </p:txBody>
      </p:sp>
    </p:spTree>
    <p:extLst>
      <p:ext uri="{BB962C8B-B14F-4D97-AF65-F5344CB8AC3E}">
        <p14:creationId xmlns:p14="http://schemas.microsoft.com/office/powerpoint/2010/main" val="3683393345"/>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Interview Questions</a:t>
            </a:r>
            <a:endParaRPr lang="en-GB" dirty="0"/>
          </a:p>
        </p:txBody>
      </p:sp>
      <p:sp>
        <p:nvSpPr>
          <p:cNvPr id="3" name="Content Placeholder 2"/>
          <p:cNvSpPr>
            <a:spLocks noGrp="1"/>
          </p:cNvSpPr>
          <p:nvPr>
            <p:ph idx="1"/>
          </p:nvPr>
        </p:nvSpPr>
        <p:spPr/>
        <p:txBody>
          <a:bodyPr/>
          <a:lstStyle/>
          <a:p>
            <a:pPr marL="0" indent="0">
              <a:buNone/>
            </a:pPr>
            <a:r>
              <a:rPr lang="en-GB" dirty="0" smtClean="0"/>
              <a:t>Looking at the job advert/type of job/looking at their website - What </a:t>
            </a:r>
            <a:r>
              <a:rPr lang="en-GB" dirty="0" smtClean="0"/>
              <a:t>questions may you be asked</a:t>
            </a:r>
            <a:r>
              <a:rPr lang="en-GB" dirty="0" smtClean="0"/>
              <a:t>? – Discuss with partner then whole class and write them down</a:t>
            </a:r>
          </a:p>
          <a:p>
            <a:pPr marL="0" indent="0">
              <a:buNone/>
            </a:pPr>
            <a:r>
              <a:rPr lang="en-GB" dirty="0" smtClean="0"/>
              <a:t>What questions would you want to ask? - </a:t>
            </a:r>
            <a:r>
              <a:rPr lang="en-GB" dirty="0"/>
              <a:t>Discuss with partner then whole </a:t>
            </a:r>
            <a:r>
              <a:rPr lang="en-GB" dirty="0" smtClean="0"/>
              <a:t>class and write</a:t>
            </a:r>
            <a:endParaRPr lang="en-GB" dirty="0"/>
          </a:p>
        </p:txBody>
      </p:sp>
    </p:spTree>
    <p:extLst>
      <p:ext uri="{BB962C8B-B14F-4D97-AF65-F5344CB8AC3E}">
        <p14:creationId xmlns:p14="http://schemas.microsoft.com/office/powerpoint/2010/main" val="22073005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49382" y="365125"/>
            <a:ext cx="11804073" cy="1325563"/>
          </a:xfrm>
        </p:spPr>
        <p:txBody>
          <a:bodyPr/>
          <a:lstStyle/>
          <a:p>
            <a:r>
              <a:rPr lang="en-GB" dirty="0" smtClean="0"/>
              <a:t>Looking at your job advert and your application form (Part of your assessment) What:</a:t>
            </a:r>
            <a:endParaRPr lang="en-GB" dirty="0"/>
          </a:p>
        </p:txBody>
      </p:sp>
      <p:sp>
        <p:nvSpPr>
          <p:cNvPr id="3" name="Content Placeholder 2"/>
          <p:cNvSpPr>
            <a:spLocks noGrp="1"/>
          </p:cNvSpPr>
          <p:nvPr>
            <p:ph idx="1"/>
          </p:nvPr>
        </p:nvSpPr>
        <p:spPr/>
        <p:txBody>
          <a:bodyPr/>
          <a:lstStyle/>
          <a:p>
            <a:r>
              <a:rPr lang="en-GB" dirty="0" smtClean="0"/>
              <a:t>Questions may you be asked? –Make a list for the job and ready to be asked shortly. (2.2)</a:t>
            </a:r>
          </a:p>
          <a:p>
            <a:r>
              <a:rPr lang="en-GB" dirty="0" smtClean="0"/>
              <a:t>Questions would you want to ask?</a:t>
            </a:r>
          </a:p>
          <a:p>
            <a:endParaRPr lang="en-GB" dirty="0"/>
          </a:p>
          <a:p>
            <a:r>
              <a:rPr lang="en-GB" dirty="0" smtClean="0"/>
              <a:t>Type/write the questions up and possible answers</a:t>
            </a:r>
          </a:p>
          <a:p>
            <a:endParaRPr lang="en-GB" dirty="0"/>
          </a:p>
          <a:p>
            <a:r>
              <a:rPr lang="en-GB" dirty="0" smtClean="0"/>
              <a:t>Some examples to follow</a:t>
            </a:r>
            <a:endParaRPr lang="en-GB" dirty="0"/>
          </a:p>
        </p:txBody>
      </p:sp>
    </p:spTree>
    <p:extLst>
      <p:ext uri="{BB962C8B-B14F-4D97-AF65-F5344CB8AC3E}">
        <p14:creationId xmlns:p14="http://schemas.microsoft.com/office/powerpoint/2010/main" val="3095757460"/>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325563"/>
            <a:ext cx="11513976" cy="5305662"/>
          </a:xfrm>
        </p:spPr>
        <p:txBody>
          <a:bodyPr>
            <a:noAutofit/>
          </a:bodyPr>
          <a:lstStyle/>
          <a:p>
            <a:pPr marL="0" indent="0">
              <a:buNone/>
            </a:pPr>
            <a:r>
              <a:rPr lang="en-GB" sz="3200" dirty="0" smtClean="0"/>
              <a:t>Employers </a:t>
            </a:r>
            <a:r>
              <a:rPr lang="en-GB" sz="3200" dirty="0"/>
              <a:t>want to see that you have a genuine interest in working for them by asking questions like:</a:t>
            </a:r>
          </a:p>
          <a:p>
            <a:r>
              <a:rPr lang="en-GB" sz="3200" dirty="0"/>
              <a:t>what do you know about our company?</a:t>
            </a:r>
          </a:p>
          <a:p>
            <a:r>
              <a:rPr lang="en-GB" sz="3200" dirty="0"/>
              <a:t>why do you think you're a good fit for our company?</a:t>
            </a:r>
          </a:p>
          <a:p>
            <a:r>
              <a:rPr lang="en-GB" sz="3200" dirty="0"/>
              <a:t>why do you want to work for us?</a:t>
            </a:r>
          </a:p>
          <a:p>
            <a:pPr marL="0" indent="0">
              <a:buNone/>
            </a:pPr>
            <a:r>
              <a:rPr lang="en-GB" sz="3200" dirty="0"/>
              <a:t>To prepare for questions about the employer, you need to research the company. You should look at their website and 'about us' pages to find out more about their products, services and values.</a:t>
            </a:r>
          </a:p>
          <a:p>
            <a:r>
              <a:rPr lang="en-GB" sz="3200" dirty="0"/>
              <a:t>Show what you've learned about the company </a:t>
            </a:r>
            <a:r>
              <a:rPr lang="en-GB" sz="3200" dirty="0" smtClean="0"/>
              <a:t>during </a:t>
            </a:r>
            <a:r>
              <a:rPr lang="en-GB" sz="3200" dirty="0"/>
              <a:t>the interview</a:t>
            </a:r>
            <a:r>
              <a:rPr lang="en-GB" sz="3200" dirty="0" smtClean="0"/>
              <a:t>.</a:t>
            </a:r>
            <a:endParaRPr lang="en-GB" sz="3200" dirty="0"/>
          </a:p>
        </p:txBody>
      </p:sp>
      <p:sp>
        <p:nvSpPr>
          <p:cNvPr id="4" name="Title 1"/>
          <p:cNvSpPr>
            <a:spLocks noGrp="1"/>
          </p:cNvSpPr>
          <p:nvPr>
            <p:ph type="title"/>
          </p:nvPr>
        </p:nvSpPr>
        <p:spPr>
          <a:xfrm>
            <a:off x="838200" y="0"/>
            <a:ext cx="10515600" cy="1325563"/>
          </a:xfrm>
        </p:spPr>
        <p:txBody>
          <a:bodyPr/>
          <a:lstStyle/>
          <a:p>
            <a:pPr algn="ctr"/>
            <a:r>
              <a:rPr lang="en-GB" b="1" dirty="0" smtClean="0"/>
              <a:t>About </a:t>
            </a:r>
            <a:r>
              <a:rPr lang="en-GB" b="1" dirty="0"/>
              <a:t>the employers </a:t>
            </a:r>
            <a:endParaRPr lang="en-GB" dirty="0"/>
          </a:p>
        </p:txBody>
      </p:sp>
    </p:spTree>
    <p:extLst>
      <p:ext uri="{BB962C8B-B14F-4D97-AF65-F5344CB8AC3E}">
        <p14:creationId xmlns:p14="http://schemas.microsoft.com/office/powerpoint/2010/main" val="22286727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97227" y="1"/>
            <a:ext cx="10515600" cy="1033670"/>
          </a:xfrm>
        </p:spPr>
        <p:txBody>
          <a:bodyPr/>
          <a:lstStyle/>
          <a:p>
            <a:pPr algn="ctr"/>
            <a:r>
              <a:rPr lang="en-GB" b="1" dirty="0"/>
              <a:t>About you </a:t>
            </a:r>
            <a:endParaRPr lang="en-GB" dirty="0"/>
          </a:p>
        </p:txBody>
      </p:sp>
      <p:sp>
        <p:nvSpPr>
          <p:cNvPr id="3" name="Content Placeholder 2"/>
          <p:cNvSpPr>
            <a:spLocks noGrp="1"/>
          </p:cNvSpPr>
          <p:nvPr>
            <p:ph idx="1"/>
          </p:nvPr>
        </p:nvSpPr>
        <p:spPr>
          <a:xfrm>
            <a:off x="0" y="894522"/>
            <a:ext cx="12191999" cy="5963478"/>
          </a:xfrm>
        </p:spPr>
        <p:txBody>
          <a:bodyPr>
            <a:noAutofit/>
          </a:bodyPr>
          <a:lstStyle/>
          <a:p>
            <a:pPr marL="0" indent="0">
              <a:buNone/>
            </a:pPr>
            <a:r>
              <a:rPr lang="en-GB" dirty="0" smtClean="0"/>
              <a:t>Employers </a:t>
            </a:r>
            <a:r>
              <a:rPr lang="en-GB" dirty="0"/>
              <a:t>will want to get to know you and may ask things like:</a:t>
            </a:r>
          </a:p>
          <a:p>
            <a:r>
              <a:rPr lang="en-GB" dirty="0"/>
              <a:t>what do you do in your spare time?</a:t>
            </a:r>
          </a:p>
          <a:p>
            <a:r>
              <a:rPr lang="en-GB" dirty="0"/>
              <a:t>what are your hobbies and interests?</a:t>
            </a:r>
          </a:p>
          <a:p>
            <a:r>
              <a:rPr lang="en-GB" dirty="0"/>
              <a:t>Show what kind of personal qualities, interests and skills you have. For example, you could talk about:</a:t>
            </a:r>
          </a:p>
          <a:p>
            <a:pPr lvl="1">
              <a:buFont typeface="Wingdings" panose="05000000000000000000" pitchFamily="2" charset="2"/>
              <a:buChar char="ü"/>
            </a:pPr>
            <a:r>
              <a:rPr lang="en-GB" sz="2800" dirty="0"/>
              <a:t>cooking - to show you're organised and can follow instructions</a:t>
            </a:r>
          </a:p>
          <a:p>
            <a:pPr lvl="1">
              <a:buFont typeface="Wingdings" panose="05000000000000000000" pitchFamily="2" charset="2"/>
              <a:buChar char="ü"/>
            </a:pPr>
            <a:r>
              <a:rPr lang="en-GB" sz="2800" dirty="0"/>
              <a:t>travel - to show you're adventurous and flexible</a:t>
            </a:r>
          </a:p>
          <a:p>
            <a:pPr lvl="1">
              <a:buFont typeface="Wingdings" panose="05000000000000000000" pitchFamily="2" charset="2"/>
              <a:buChar char="ü"/>
            </a:pPr>
            <a:r>
              <a:rPr lang="en-GB" sz="2800" dirty="0"/>
              <a:t>team sports - to show you're a team player with good communication</a:t>
            </a:r>
          </a:p>
          <a:p>
            <a:pPr lvl="1">
              <a:buFont typeface="Wingdings" panose="05000000000000000000" pitchFamily="2" charset="2"/>
              <a:buChar char="ü"/>
            </a:pPr>
            <a:r>
              <a:rPr lang="en-GB" sz="2800" dirty="0"/>
              <a:t>music - to show you're creative</a:t>
            </a:r>
          </a:p>
          <a:p>
            <a:pPr lvl="1">
              <a:buFont typeface="Wingdings" panose="05000000000000000000" pitchFamily="2" charset="2"/>
              <a:buChar char="ü"/>
            </a:pPr>
            <a:r>
              <a:rPr lang="en-GB" sz="2800" dirty="0"/>
              <a:t>If the job requires certain skills, you should demonstrate these in your examples.</a:t>
            </a:r>
          </a:p>
          <a:p>
            <a:pPr lvl="1">
              <a:buFont typeface="Wingdings" panose="05000000000000000000" pitchFamily="2" charset="2"/>
              <a:buChar char="ü"/>
            </a:pPr>
            <a:r>
              <a:rPr lang="en-GB" sz="2800" b="1" dirty="0"/>
              <a:t>Example </a:t>
            </a:r>
            <a:r>
              <a:rPr lang="en-GB" sz="2800" dirty="0"/>
              <a:t>If it's a graphic designer role, you could talk about taking a desktop publishing course.</a:t>
            </a:r>
          </a:p>
          <a:p>
            <a:endParaRPr lang="en-GB" dirty="0"/>
          </a:p>
        </p:txBody>
      </p:sp>
    </p:spTree>
    <p:extLst>
      <p:ext uri="{BB962C8B-B14F-4D97-AF65-F5344CB8AC3E}">
        <p14:creationId xmlns:p14="http://schemas.microsoft.com/office/powerpoint/2010/main" val="15322572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265733"/>
            <a:ext cx="10515600" cy="1325563"/>
          </a:xfrm>
        </p:spPr>
        <p:txBody>
          <a:bodyPr/>
          <a:lstStyle/>
          <a:p>
            <a:pPr algn="ctr"/>
            <a:r>
              <a:rPr lang="en-GB" b="1" dirty="0"/>
              <a:t>Work history questions </a:t>
            </a:r>
            <a:endParaRPr lang="en-GB" dirty="0"/>
          </a:p>
        </p:txBody>
      </p:sp>
      <p:sp>
        <p:nvSpPr>
          <p:cNvPr id="3" name="Content Placeholder 2"/>
          <p:cNvSpPr>
            <a:spLocks noGrp="1"/>
          </p:cNvSpPr>
          <p:nvPr>
            <p:ph idx="1"/>
          </p:nvPr>
        </p:nvSpPr>
        <p:spPr/>
        <p:txBody>
          <a:bodyPr>
            <a:normAutofit fontScale="92500" lnSpcReduction="10000"/>
          </a:bodyPr>
          <a:lstStyle/>
          <a:p>
            <a:pPr marL="0" indent="0">
              <a:buNone/>
            </a:pPr>
            <a:r>
              <a:rPr lang="en-GB" dirty="0" smtClean="0"/>
              <a:t>Employers </a:t>
            </a:r>
            <a:r>
              <a:rPr lang="en-GB" dirty="0"/>
              <a:t>base questions on jobs you have done. This gives you the chance to talk about your experience, they might ask:</a:t>
            </a:r>
          </a:p>
          <a:p>
            <a:r>
              <a:rPr lang="en-GB" dirty="0"/>
              <a:t>when have you faced a challenging situation?</a:t>
            </a:r>
          </a:p>
          <a:p>
            <a:r>
              <a:rPr lang="en-GB" dirty="0"/>
              <a:t>can you tell us about a personal achievement at work?</a:t>
            </a:r>
          </a:p>
          <a:p>
            <a:r>
              <a:rPr lang="en-GB" dirty="0"/>
              <a:t>have you ever taken the initiative?</a:t>
            </a:r>
          </a:p>
          <a:p>
            <a:r>
              <a:rPr lang="en-GB" dirty="0"/>
              <a:t>have you ever failed at a task?</a:t>
            </a:r>
          </a:p>
          <a:p>
            <a:pPr marL="0" indent="0">
              <a:buNone/>
            </a:pPr>
            <a:r>
              <a:rPr lang="en-GB" dirty="0"/>
              <a:t>Your answers should reflect the skills the employer wants. Be positive and tailor your examples to the job description.</a:t>
            </a:r>
          </a:p>
          <a:p>
            <a:pPr marL="0" indent="0">
              <a:buNone/>
            </a:pPr>
            <a:r>
              <a:rPr lang="en-GB" dirty="0"/>
              <a:t>If you don't have much work history, you can use examples from outside of work. You can also use examples from volunteering experience.</a:t>
            </a:r>
          </a:p>
          <a:p>
            <a:endParaRPr lang="en-GB" dirty="0"/>
          </a:p>
        </p:txBody>
      </p:sp>
    </p:spTree>
    <p:extLst>
      <p:ext uri="{BB962C8B-B14F-4D97-AF65-F5344CB8AC3E}">
        <p14:creationId xmlns:p14="http://schemas.microsoft.com/office/powerpoint/2010/main" val="7435434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b="1" dirty="0" smtClean="0"/>
              <a:t>How to use STAR when answering questions – Application form </a:t>
            </a:r>
            <a:r>
              <a:rPr lang="en-GB" b="1" smtClean="0"/>
              <a:t>or Interview</a:t>
            </a:r>
            <a:r>
              <a:rPr lang="en-GB" b="1" dirty="0" smtClean="0"/>
              <a:t/>
            </a:r>
            <a:br>
              <a:rPr lang="en-GB" b="1" dirty="0" smtClean="0"/>
            </a:b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You </a:t>
            </a:r>
            <a:r>
              <a:rPr lang="en-GB" dirty="0"/>
              <a:t>can use the STAR method to structure the examples you give to questions, especially in interviews. You can use it to highlight particular skills and qualities you have that the employer is looking for.</a:t>
            </a:r>
          </a:p>
          <a:p>
            <a:pPr marL="0" indent="0">
              <a:buNone/>
            </a:pPr>
            <a:r>
              <a:rPr lang="en-GB" dirty="0"/>
              <a:t>When using STAR, remember:</a:t>
            </a:r>
          </a:p>
          <a:p>
            <a:r>
              <a:rPr lang="en-GB" dirty="0"/>
              <a:t>you can use examples from work, home or volunteering</a:t>
            </a:r>
          </a:p>
          <a:p>
            <a:r>
              <a:rPr lang="en-GB" dirty="0"/>
              <a:t>keep examples short and to the point</a:t>
            </a:r>
          </a:p>
          <a:p>
            <a:r>
              <a:rPr lang="en-GB" dirty="0"/>
              <a:t>try to get your points across in a conversational way so as not to appear too rehearsed</a:t>
            </a:r>
          </a:p>
          <a:p>
            <a:r>
              <a:rPr lang="en-GB" dirty="0"/>
              <a:t>be prepared to answer follow-up questions about the examples you give</a:t>
            </a:r>
          </a:p>
          <a:p>
            <a:pPr marL="0" indent="0">
              <a:buNone/>
            </a:pPr>
            <a:r>
              <a:rPr lang="en-GB" dirty="0" smtClean="0"/>
              <a:t/>
            </a:r>
            <a:br>
              <a:rPr lang="en-GB" dirty="0" smtClean="0"/>
            </a:br>
            <a:endParaRPr lang="en-GB" dirty="0"/>
          </a:p>
        </p:txBody>
      </p:sp>
    </p:spTree>
    <p:extLst>
      <p:ext uri="{BB962C8B-B14F-4D97-AF65-F5344CB8AC3E}">
        <p14:creationId xmlns:p14="http://schemas.microsoft.com/office/powerpoint/2010/main" val="3440863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Admin</a:t>
            </a:r>
            <a:endParaRPr lang="en-GB" dirty="0"/>
          </a:p>
        </p:txBody>
      </p:sp>
      <p:sp>
        <p:nvSpPr>
          <p:cNvPr id="3" name="Content Placeholder 2"/>
          <p:cNvSpPr>
            <a:spLocks noGrp="1"/>
          </p:cNvSpPr>
          <p:nvPr>
            <p:ph idx="1"/>
          </p:nvPr>
        </p:nvSpPr>
        <p:spPr/>
        <p:txBody>
          <a:bodyPr/>
          <a:lstStyle/>
          <a:p>
            <a:r>
              <a:rPr lang="en-GB" dirty="0" smtClean="0"/>
              <a:t>Look at ILP</a:t>
            </a:r>
            <a:endParaRPr lang="en-GB" dirty="0"/>
          </a:p>
          <a:p>
            <a:endParaRPr lang="en-GB" dirty="0"/>
          </a:p>
        </p:txBody>
      </p:sp>
    </p:spTree>
    <p:extLst>
      <p:ext uri="{BB962C8B-B14F-4D97-AF65-F5344CB8AC3E}">
        <p14:creationId xmlns:p14="http://schemas.microsoft.com/office/powerpoint/2010/main" val="39414675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07895"/>
          </a:xfrm>
        </p:spPr>
        <p:txBody>
          <a:bodyPr/>
          <a:lstStyle/>
          <a:p>
            <a:pPr algn="ctr"/>
            <a:r>
              <a:rPr lang="en-GB" dirty="0" smtClean="0"/>
              <a:t>Example of using STAR</a:t>
            </a:r>
            <a:endParaRPr lang="en-GB" dirty="0"/>
          </a:p>
        </p:txBody>
      </p:sp>
      <p:sp>
        <p:nvSpPr>
          <p:cNvPr id="3" name="Content Placeholder 2"/>
          <p:cNvSpPr>
            <a:spLocks noGrp="1"/>
          </p:cNvSpPr>
          <p:nvPr>
            <p:ph idx="1"/>
          </p:nvPr>
        </p:nvSpPr>
        <p:spPr>
          <a:xfrm>
            <a:off x="419879" y="1362268"/>
            <a:ext cx="11271378" cy="5169161"/>
          </a:xfrm>
        </p:spPr>
        <p:txBody>
          <a:bodyPr>
            <a:normAutofit fontScale="92500" lnSpcReduction="10000"/>
          </a:bodyPr>
          <a:lstStyle/>
          <a:p>
            <a:pPr marL="0" indent="0">
              <a:buNone/>
            </a:pPr>
            <a:r>
              <a:rPr lang="en-GB" dirty="0"/>
              <a:t>Give me an example of when you faced a problem at work. How did you handle it?</a:t>
            </a:r>
          </a:p>
          <a:p>
            <a:r>
              <a:rPr lang="en-GB" dirty="0"/>
              <a:t>Situation - I was working in a florist shop with the manager and we were arranging an order of flowers for 2 weddings. The manager, who had taken the order, had mixed up the customers’ addresses and the flowers were delivered to the wrong venues.</a:t>
            </a:r>
          </a:p>
          <a:p>
            <a:r>
              <a:rPr lang="en-GB" dirty="0"/>
              <a:t>Task - I had to get the flowers to the right place and apologise to the customers.</a:t>
            </a:r>
          </a:p>
          <a:p>
            <a:r>
              <a:rPr lang="en-GB" dirty="0"/>
              <a:t>Action - I told my boss that I would deal with the mistake, leaving her to take care of the shop. I spoke to both customers on the telephone to explain, and reassured them that we would put things right straight away. I drove to both venues, swapped the flowers in time and apologised in person. I gave both customers a voucher for a bouquet as compensation.</a:t>
            </a:r>
          </a:p>
          <a:p>
            <a:r>
              <a:rPr lang="en-GB" dirty="0"/>
              <a:t>Result - the customers were grateful that we had acted quickly. Later on, they both came back to the shop to spend their vouchers and have since recommended us to their friends.</a:t>
            </a:r>
          </a:p>
          <a:p>
            <a:endParaRPr lang="en-GB" dirty="0"/>
          </a:p>
        </p:txBody>
      </p:sp>
    </p:spTree>
    <p:extLst>
      <p:ext uri="{BB962C8B-B14F-4D97-AF65-F5344CB8AC3E}">
        <p14:creationId xmlns:p14="http://schemas.microsoft.com/office/powerpoint/2010/main" val="8186545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do you do to reduce nerves?</a:t>
            </a:r>
            <a:endParaRPr lang="en-GB" dirty="0"/>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1743159985"/>
      </p:ext>
    </p:extLst>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Task – using the Interview Questions role play an interview in 2/3s</a:t>
            </a:r>
            <a:endParaRPr lang="en-GB" dirty="0"/>
          </a:p>
        </p:txBody>
      </p:sp>
      <p:sp>
        <p:nvSpPr>
          <p:cNvPr id="3" name="Content Placeholder 2"/>
          <p:cNvSpPr>
            <a:spLocks noGrp="1"/>
          </p:cNvSpPr>
          <p:nvPr>
            <p:ph idx="1"/>
          </p:nvPr>
        </p:nvSpPr>
        <p:spPr/>
        <p:txBody>
          <a:bodyPr/>
          <a:lstStyle/>
          <a:p>
            <a:r>
              <a:rPr lang="en-GB" dirty="0" smtClean="0"/>
              <a:t>Interview each other in small groups – I will observe and write notes.</a:t>
            </a:r>
          </a:p>
          <a:p>
            <a:r>
              <a:rPr lang="en-GB" dirty="0" smtClean="0"/>
              <a:t>1 person – interviewer, </a:t>
            </a:r>
            <a:r>
              <a:rPr lang="en-GB" dirty="0"/>
              <a:t>1 person </a:t>
            </a:r>
            <a:r>
              <a:rPr lang="en-GB" dirty="0" smtClean="0"/>
              <a:t>- interviewee, an observer making notes.</a:t>
            </a:r>
          </a:p>
          <a:p>
            <a:r>
              <a:rPr lang="en-GB" dirty="0" smtClean="0"/>
              <a:t>Using the interview questions you have written give them to the interviewer, take turns at being interviewer, interviewee and observer.</a:t>
            </a:r>
          </a:p>
          <a:p>
            <a:endParaRPr lang="en-GB" dirty="0"/>
          </a:p>
          <a:p>
            <a:r>
              <a:rPr lang="en-GB" dirty="0" smtClean="0"/>
              <a:t>Write </a:t>
            </a:r>
            <a:r>
              <a:rPr lang="en-GB" dirty="0" smtClean="0"/>
              <a:t>feedback – what went well, what did you do to reduce nerves, what could you do to improve?</a:t>
            </a:r>
            <a:endParaRPr lang="en-GB" dirty="0"/>
          </a:p>
        </p:txBody>
      </p:sp>
    </p:spTree>
    <p:extLst>
      <p:ext uri="{BB962C8B-B14F-4D97-AF65-F5344CB8AC3E}">
        <p14:creationId xmlns:p14="http://schemas.microsoft.com/office/powerpoint/2010/main" val="40694856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If you were the employer - </a:t>
            </a:r>
            <a:endParaRPr lang="en-GB" dirty="0"/>
          </a:p>
        </p:txBody>
      </p:sp>
      <p:sp>
        <p:nvSpPr>
          <p:cNvPr id="3" name="Content Placeholder 2"/>
          <p:cNvSpPr>
            <a:spLocks noGrp="1"/>
          </p:cNvSpPr>
          <p:nvPr>
            <p:ph idx="1"/>
          </p:nvPr>
        </p:nvSpPr>
        <p:spPr/>
        <p:txBody>
          <a:bodyPr/>
          <a:lstStyle/>
          <a:p>
            <a:r>
              <a:rPr lang="en-GB" dirty="0" smtClean="0"/>
              <a:t>What would you be looking for?</a:t>
            </a:r>
            <a:endParaRPr lang="en-GB" dirty="0"/>
          </a:p>
        </p:txBody>
      </p:sp>
    </p:spTree>
    <p:extLst>
      <p:ext uri="{BB962C8B-B14F-4D97-AF65-F5344CB8AC3E}">
        <p14:creationId xmlns:p14="http://schemas.microsoft.com/office/powerpoint/2010/main" val="38140305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Review</a:t>
            </a:r>
            <a:endParaRPr lang="en-GB" dirty="0"/>
          </a:p>
        </p:txBody>
      </p:sp>
      <p:sp>
        <p:nvSpPr>
          <p:cNvPr id="3" name="Content Placeholder 2"/>
          <p:cNvSpPr>
            <a:spLocks noGrp="1"/>
          </p:cNvSpPr>
          <p:nvPr>
            <p:ph idx="1"/>
          </p:nvPr>
        </p:nvSpPr>
        <p:spPr/>
        <p:txBody>
          <a:bodyPr/>
          <a:lstStyle/>
          <a:p>
            <a:r>
              <a:rPr lang="en-GB" dirty="0" smtClean="0"/>
              <a:t>What have you learned </a:t>
            </a:r>
            <a:r>
              <a:rPr lang="en-GB" dirty="0" smtClean="0"/>
              <a:t>?</a:t>
            </a:r>
            <a:endParaRPr lang="en-GB" dirty="0" smtClean="0"/>
          </a:p>
          <a:p>
            <a:r>
              <a:rPr lang="en-GB" dirty="0" smtClean="0"/>
              <a:t>What will you do </a:t>
            </a:r>
            <a:r>
              <a:rPr lang="en-GB" dirty="0" smtClean="0"/>
              <a:t>differently?</a:t>
            </a:r>
            <a:endParaRPr lang="en-GB" dirty="0" smtClean="0"/>
          </a:p>
          <a:p>
            <a:r>
              <a:rPr lang="en-GB" dirty="0" smtClean="0"/>
              <a:t>Have you achieved the </a:t>
            </a:r>
            <a:r>
              <a:rPr lang="en-GB" dirty="0" smtClean="0"/>
              <a:t>objectives?</a:t>
            </a:r>
            <a:endParaRPr lang="en-GB" dirty="0" smtClean="0"/>
          </a:p>
          <a:p>
            <a:r>
              <a:rPr lang="en-GB" dirty="0" smtClean="0"/>
              <a:t>Have you achieved your own objective?</a:t>
            </a:r>
          </a:p>
          <a:p>
            <a:r>
              <a:rPr lang="en-GB" dirty="0" smtClean="0"/>
              <a:t>Complete ILP and survey</a:t>
            </a:r>
            <a:endParaRPr lang="en-GB" dirty="0"/>
          </a:p>
        </p:txBody>
      </p:sp>
    </p:spTree>
    <p:extLst>
      <p:ext uri="{BB962C8B-B14F-4D97-AF65-F5344CB8AC3E}">
        <p14:creationId xmlns:p14="http://schemas.microsoft.com/office/powerpoint/2010/main" val="19461689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7693"/>
            <a:ext cx="10515600" cy="1325563"/>
          </a:xfrm>
        </p:spPr>
        <p:txBody>
          <a:bodyPr/>
          <a:lstStyle/>
          <a:p>
            <a:pPr algn="ctr"/>
            <a:r>
              <a:rPr lang="en-GB" dirty="0" smtClean="0"/>
              <a:t>Learning Outcomes</a:t>
            </a:r>
            <a:endParaRPr lang="en-GB" dirty="0"/>
          </a:p>
        </p:txBody>
      </p:sp>
      <p:sp>
        <p:nvSpPr>
          <p:cNvPr id="3" name="Content Placeholder 2"/>
          <p:cNvSpPr>
            <a:spLocks noGrp="1"/>
          </p:cNvSpPr>
          <p:nvPr>
            <p:ph idx="1"/>
          </p:nvPr>
        </p:nvSpPr>
        <p:spPr>
          <a:xfrm>
            <a:off x="116378" y="881149"/>
            <a:ext cx="12075621" cy="5976851"/>
          </a:xfrm>
        </p:spPr>
        <p:txBody>
          <a:bodyPr/>
          <a:lstStyle/>
          <a:p>
            <a:pPr marL="0" indent="0">
              <a:buNone/>
            </a:pPr>
            <a:r>
              <a:rPr lang="en-GB" dirty="0"/>
              <a:t>The learner will: </a:t>
            </a:r>
            <a:endParaRPr lang="en-GB" dirty="0" smtClean="0"/>
          </a:p>
          <a:p>
            <a:pPr marL="0" indent="0">
              <a:buNone/>
            </a:pPr>
            <a:r>
              <a:rPr lang="en-GB" dirty="0" smtClean="0"/>
              <a:t>1</a:t>
            </a:r>
            <a:r>
              <a:rPr lang="en-GB" dirty="0"/>
              <a:t>. Understand how to find out information about the recruiting organisation </a:t>
            </a:r>
            <a:endParaRPr lang="en-GB" dirty="0" smtClean="0"/>
          </a:p>
          <a:p>
            <a:pPr marL="0" indent="0">
              <a:buNone/>
            </a:pPr>
            <a:r>
              <a:rPr lang="en-GB" dirty="0" smtClean="0"/>
              <a:t>The </a:t>
            </a:r>
            <a:r>
              <a:rPr lang="en-GB" dirty="0"/>
              <a:t>learner can: </a:t>
            </a:r>
            <a:endParaRPr lang="en-GB" dirty="0" smtClean="0"/>
          </a:p>
          <a:p>
            <a:r>
              <a:rPr lang="en-GB" dirty="0" smtClean="0"/>
              <a:t>1.1 </a:t>
            </a:r>
            <a:r>
              <a:rPr lang="en-GB" dirty="0"/>
              <a:t>Identify who to contact to find out information about the job they are applying for </a:t>
            </a:r>
            <a:endParaRPr lang="en-GB" dirty="0" smtClean="0"/>
          </a:p>
          <a:p>
            <a:r>
              <a:rPr lang="en-GB" dirty="0" smtClean="0"/>
              <a:t>1.2 </a:t>
            </a:r>
            <a:r>
              <a:rPr lang="en-GB" dirty="0"/>
              <a:t>Identify the additional information they need to help them with their </a:t>
            </a:r>
            <a:r>
              <a:rPr lang="en-GB" dirty="0" smtClean="0"/>
              <a:t>interview</a:t>
            </a:r>
          </a:p>
        </p:txBody>
      </p:sp>
    </p:spTree>
    <p:extLst>
      <p:ext uri="{BB962C8B-B14F-4D97-AF65-F5344CB8AC3E}">
        <p14:creationId xmlns:p14="http://schemas.microsoft.com/office/powerpoint/2010/main" val="2308293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The learner will: Be able to prepare for an interview </a:t>
            </a:r>
            <a:r>
              <a:rPr lang="en-GB" dirty="0" smtClean="0"/>
              <a:t/>
            </a:r>
            <a:br>
              <a:rPr lang="en-GB" dirty="0" smtClean="0"/>
            </a:br>
            <a:r>
              <a:rPr lang="en-GB" dirty="0"/>
              <a:t>2. </a:t>
            </a:r>
            <a:r>
              <a:rPr lang="en-GB" dirty="0" smtClean="0"/>
              <a:t>The </a:t>
            </a:r>
            <a:r>
              <a:rPr lang="en-GB" dirty="0"/>
              <a:t>learner can: </a:t>
            </a:r>
          </a:p>
        </p:txBody>
      </p:sp>
      <p:sp>
        <p:nvSpPr>
          <p:cNvPr id="3" name="Content Placeholder 2"/>
          <p:cNvSpPr>
            <a:spLocks noGrp="1"/>
          </p:cNvSpPr>
          <p:nvPr>
            <p:ph idx="1"/>
          </p:nvPr>
        </p:nvSpPr>
        <p:spPr/>
        <p:txBody>
          <a:bodyPr/>
          <a:lstStyle/>
          <a:p>
            <a:pPr marL="0" indent="0">
              <a:buNone/>
            </a:pPr>
            <a:endParaRPr lang="en-GB" dirty="0" smtClean="0"/>
          </a:p>
          <a:p>
            <a:pPr marL="0" indent="0">
              <a:buNone/>
            </a:pPr>
            <a:r>
              <a:rPr lang="en-GB" dirty="0" smtClean="0"/>
              <a:t>2.1 </a:t>
            </a:r>
            <a:r>
              <a:rPr lang="en-GB" dirty="0"/>
              <a:t>Identify appropriate clothing to wear to the interview </a:t>
            </a:r>
            <a:endParaRPr lang="en-GB" dirty="0" smtClean="0"/>
          </a:p>
          <a:p>
            <a:pPr marL="0" indent="0">
              <a:buNone/>
            </a:pPr>
            <a:r>
              <a:rPr lang="en-GB" dirty="0" smtClean="0"/>
              <a:t>2.2 </a:t>
            </a:r>
            <a:r>
              <a:rPr lang="en-GB" dirty="0"/>
              <a:t>Prepare for potential questions that an interviewer might ask at the interview and that they might want to ask </a:t>
            </a:r>
            <a:endParaRPr lang="en-GB" dirty="0" smtClean="0"/>
          </a:p>
          <a:p>
            <a:pPr marL="0" indent="0">
              <a:buNone/>
            </a:pPr>
            <a:r>
              <a:rPr lang="en-GB" dirty="0" smtClean="0"/>
              <a:t>2.3 </a:t>
            </a:r>
            <a:r>
              <a:rPr lang="en-GB" dirty="0"/>
              <a:t>Give examples of appropriate speaking and listening skills they will need to demonstrate during the interview </a:t>
            </a:r>
            <a:endParaRPr lang="en-GB" dirty="0" smtClean="0"/>
          </a:p>
          <a:p>
            <a:pPr marL="0" indent="0">
              <a:buNone/>
            </a:pPr>
            <a:r>
              <a:rPr lang="en-GB" dirty="0"/>
              <a:t>2.4 Practise speaking and listening skills for their interview with an appropriate person</a:t>
            </a:r>
          </a:p>
        </p:txBody>
      </p:sp>
    </p:spTree>
    <p:extLst>
      <p:ext uri="{BB962C8B-B14F-4D97-AF65-F5344CB8AC3E}">
        <p14:creationId xmlns:p14="http://schemas.microsoft.com/office/powerpoint/2010/main" val="2758934021"/>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844040" y="0"/>
            <a:ext cx="7391400" cy="1325563"/>
          </a:xfrm>
        </p:spPr>
        <p:txBody>
          <a:bodyPr/>
          <a:lstStyle/>
          <a:p>
            <a:r>
              <a:rPr lang="en-GB" dirty="0" smtClean="0"/>
              <a:t>Research – assessment part 1.</a:t>
            </a:r>
            <a:endParaRPr lang="en-GB" dirty="0"/>
          </a:p>
        </p:txBody>
      </p:sp>
      <p:sp>
        <p:nvSpPr>
          <p:cNvPr id="3" name="Content Placeholder 2"/>
          <p:cNvSpPr>
            <a:spLocks noGrp="1"/>
          </p:cNvSpPr>
          <p:nvPr>
            <p:ph idx="1"/>
          </p:nvPr>
        </p:nvSpPr>
        <p:spPr>
          <a:xfrm>
            <a:off x="299257" y="1454726"/>
            <a:ext cx="11737571" cy="5153891"/>
          </a:xfrm>
        </p:spPr>
        <p:txBody>
          <a:bodyPr/>
          <a:lstStyle/>
          <a:p>
            <a:r>
              <a:rPr lang="en-GB" dirty="0" smtClean="0"/>
              <a:t>Using the job you used last session, or a new job that you are interested in – how would you find out more about the recruiting organisation? </a:t>
            </a:r>
          </a:p>
          <a:p>
            <a:r>
              <a:rPr lang="en-GB" dirty="0" smtClean="0"/>
              <a:t>What questions do you need to find the answers to?</a:t>
            </a:r>
          </a:p>
          <a:p>
            <a:r>
              <a:rPr lang="en-GB" dirty="0" smtClean="0"/>
              <a:t>On a Document put the job in the middle, then around it annotate the questions you would like to find the answers to, and where you might find the answers. Look up and find the answers to some or all your questions.</a:t>
            </a:r>
          </a:p>
          <a:p>
            <a:r>
              <a:rPr lang="en-GB" dirty="0" smtClean="0"/>
              <a:t>Identify in the advert (or elsewhere) who you would contact to find more information about the job. (1.1)</a:t>
            </a:r>
            <a:endParaRPr lang="en-GB" dirty="0"/>
          </a:p>
        </p:txBody>
      </p:sp>
    </p:spTree>
    <p:extLst>
      <p:ext uri="{BB962C8B-B14F-4D97-AF65-F5344CB8AC3E}">
        <p14:creationId xmlns:p14="http://schemas.microsoft.com/office/powerpoint/2010/main" val="49767496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 jobs</a:t>
            </a:r>
            <a:endParaRPr lang="en-GB" dirty="0"/>
          </a:p>
        </p:txBody>
      </p:sp>
      <p:sp>
        <p:nvSpPr>
          <p:cNvPr id="3" name="Content Placeholder 2"/>
          <p:cNvSpPr>
            <a:spLocks noGrp="1"/>
          </p:cNvSpPr>
          <p:nvPr>
            <p:ph idx="1"/>
          </p:nvPr>
        </p:nvSpPr>
        <p:spPr/>
        <p:txBody>
          <a:bodyPr/>
          <a:lstStyle/>
          <a:p>
            <a:r>
              <a:rPr lang="en-GB" dirty="0">
                <a:hlinkClick r:id="rId3"/>
              </a:rPr>
              <a:t>Medway </a:t>
            </a:r>
            <a:r>
              <a:rPr lang="en-GB" dirty="0" smtClean="0">
                <a:hlinkClick r:id="rId3"/>
              </a:rPr>
              <a:t>Council</a:t>
            </a:r>
            <a:endParaRPr lang="en-GB" dirty="0" smtClean="0"/>
          </a:p>
          <a:p>
            <a:endParaRPr lang="en-GB" dirty="0"/>
          </a:p>
          <a:p>
            <a:r>
              <a:rPr lang="en-GB" dirty="0">
                <a:hlinkClick r:id="rId4"/>
              </a:rPr>
              <a:t>The Howard Academy Trust jobs and careers | </a:t>
            </a:r>
            <a:r>
              <a:rPr lang="en-GB" dirty="0" smtClean="0">
                <a:hlinkClick r:id="rId4"/>
              </a:rPr>
              <a:t>Indeed.com</a:t>
            </a:r>
            <a:endParaRPr lang="en-GB" dirty="0" smtClean="0"/>
          </a:p>
          <a:p>
            <a:endParaRPr lang="en-GB" dirty="0"/>
          </a:p>
          <a:p>
            <a:r>
              <a:rPr lang="en-GB" dirty="0" smtClean="0"/>
              <a:t>Who can we contact to get more information?</a:t>
            </a:r>
          </a:p>
          <a:p>
            <a:r>
              <a:rPr lang="en-GB" dirty="0" smtClean="0"/>
              <a:t>What other information would we need before going for an interview? (1.2)</a:t>
            </a:r>
          </a:p>
          <a:p>
            <a:endParaRPr lang="en-GB" dirty="0"/>
          </a:p>
        </p:txBody>
      </p:sp>
    </p:spTree>
    <p:extLst>
      <p:ext uri="{BB962C8B-B14F-4D97-AF65-F5344CB8AC3E}">
        <p14:creationId xmlns:p14="http://schemas.microsoft.com/office/powerpoint/2010/main" val="378525717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Congratulations – You have an interview!</a:t>
            </a:r>
            <a:endParaRPr lang="en-GB" dirty="0"/>
          </a:p>
        </p:txBody>
      </p:sp>
      <p:sp>
        <p:nvSpPr>
          <p:cNvPr id="3" name="Content Placeholder 2"/>
          <p:cNvSpPr>
            <a:spLocks noGrp="1"/>
          </p:cNvSpPr>
          <p:nvPr>
            <p:ph idx="1"/>
          </p:nvPr>
        </p:nvSpPr>
        <p:spPr>
          <a:xfrm>
            <a:off x="417443" y="1311965"/>
            <a:ext cx="10936357" cy="4864998"/>
          </a:xfrm>
        </p:spPr>
        <p:txBody>
          <a:bodyPr>
            <a:normAutofit/>
          </a:bodyPr>
          <a:lstStyle/>
          <a:p>
            <a:pPr marL="0" indent="0">
              <a:buNone/>
            </a:pPr>
            <a:r>
              <a:rPr lang="en-GB" dirty="0" smtClean="0"/>
              <a:t>Task – we use different language in different situations – with a partner discuss and write various situations you find yourself in and </a:t>
            </a:r>
            <a:r>
              <a:rPr lang="en-GB" dirty="0"/>
              <a:t>f</a:t>
            </a:r>
            <a:r>
              <a:rPr lang="en-GB" dirty="0" smtClean="0"/>
              <a:t>ormal/informal language you may use, for example to greet someone, during conversation and at the end.</a:t>
            </a:r>
          </a:p>
          <a:p>
            <a:endParaRPr lang="en-GB" dirty="0"/>
          </a:p>
          <a:p>
            <a:r>
              <a:rPr lang="en-GB" dirty="0" smtClean="0"/>
              <a:t>At a school parents evening</a:t>
            </a:r>
          </a:p>
          <a:p>
            <a:r>
              <a:rPr lang="en-GB" dirty="0" smtClean="0"/>
              <a:t>Friends when you meet</a:t>
            </a:r>
          </a:p>
          <a:p>
            <a:r>
              <a:rPr lang="en-GB" dirty="0" smtClean="0"/>
              <a:t>A stranger when you are introduced</a:t>
            </a:r>
          </a:p>
          <a:p>
            <a:r>
              <a:rPr lang="en-GB" dirty="0" smtClean="0"/>
              <a:t>Shop</a:t>
            </a:r>
            <a:endParaRPr lang="en-GB" dirty="0"/>
          </a:p>
        </p:txBody>
      </p:sp>
    </p:spTree>
    <p:extLst>
      <p:ext uri="{BB962C8B-B14F-4D97-AF65-F5344CB8AC3E}">
        <p14:creationId xmlns:p14="http://schemas.microsoft.com/office/powerpoint/2010/main" val="510961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Task – discuss and write what language is acceptable/not acceptable in an </a:t>
            </a:r>
            <a:r>
              <a:rPr lang="en-GB" dirty="0" smtClean="0"/>
              <a:t>interview (2.3)</a:t>
            </a:r>
            <a:endParaRPr lang="en-GB" dirty="0"/>
          </a:p>
        </p:txBody>
      </p:sp>
      <p:sp>
        <p:nvSpPr>
          <p:cNvPr id="3" name="Content Placeholder 2"/>
          <p:cNvSpPr>
            <a:spLocks noGrp="1"/>
          </p:cNvSpPr>
          <p:nvPr>
            <p:ph idx="1"/>
          </p:nvPr>
        </p:nvSpPr>
        <p:spPr/>
        <p:txBody>
          <a:bodyPr/>
          <a:lstStyle/>
          <a:p>
            <a:r>
              <a:rPr lang="en-GB" dirty="0" smtClean="0"/>
              <a:t>Informal/formal</a:t>
            </a:r>
          </a:p>
          <a:p>
            <a:endParaRPr lang="en-GB" dirty="0"/>
          </a:p>
          <a:p>
            <a:r>
              <a:rPr lang="en-GB" dirty="0" smtClean="0"/>
              <a:t>Greeting</a:t>
            </a:r>
          </a:p>
          <a:p>
            <a:r>
              <a:rPr lang="en-GB" dirty="0" smtClean="0"/>
              <a:t>Departure</a:t>
            </a:r>
          </a:p>
          <a:p>
            <a:endParaRPr lang="en-GB" dirty="0"/>
          </a:p>
          <a:p>
            <a:r>
              <a:rPr lang="en-GB" dirty="0" smtClean="0"/>
              <a:t>Body language</a:t>
            </a:r>
          </a:p>
          <a:p>
            <a:endParaRPr lang="en-GB" dirty="0"/>
          </a:p>
          <a:p>
            <a:r>
              <a:rPr lang="en-GB" dirty="0" smtClean="0"/>
              <a:t>What type of listening is important?</a:t>
            </a:r>
            <a:endParaRPr lang="en-GB" dirty="0"/>
          </a:p>
        </p:txBody>
      </p:sp>
    </p:spTree>
    <p:extLst>
      <p:ext uri="{BB962C8B-B14F-4D97-AF65-F5344CB8AC3E}">
        <p14:creationId xmlns:p14="http://schemas.microsoft.com/office/powerpoint/2010/main" val="9464693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045566"/>
          </a:xfrm>
        </p:spPr>
        <p:txBody>
          <a:bodyPr>
            <a:normAutofit fontScale="90000"/>
          </a:bodyPr>
          <a:lstStyle/>
          <a:p>
            <a:r>
              <a:rPr lang="en-GB" sz="3100" dirty="0" smtClean="0"/>
              <a:t>Using the videos and our discussion </a:t>
            </a:r>
            <a:r>
              <a:rPr lang="en-GB" sz="3100" dirty="0" smtClean="0"/>
              <a:t>write examples </a:t>
            </a:r>
            <a:r>
              <a:rPr lang="en-GB" sz="3100" dirty="0"/>
              <a:t>of appropriate speaking and listening skills </a:t>
            </a:r>
            <a:r>
              <a:rPr lang="en-GB" sz="3100" dirty="0" smtClean="0"/>
              <a:t>you </a:t>
            </a:r>
            <a:r>
              <a:rPr lang="en-GB" sz="3100" dirty="0"/>
              <a:t>will need to demonstrate during the </a:t>
            </a:r>
            <a:r>
              <a:rPr lang="en-GB" sz="3100" dirty="0" smtClean="0"/>
              <a:t>interview. Look too at body language (2.3) </a:t>
            </a:r>
            <a:r>
              <a:rPr lang="en-GB" dirty="0" smtClean="0"/>
              <a:t/>
            </a:r>
            <a:br>
              <a:rPr lang="en-GB" dirty="0" smtClean="0"/>
            </a:br>
            <a:endParaRPr lang="en-GB" sz="3600" dirty="0"/>
          </a:p>
        </p:txBody>
      </p:sp>
      <p:sp>
        <p:nvSpPr>
          <p:cNvPr id="3" name="Content Placeholder 2"/>
          <p:cNvSpPr>
            <a:spLocks noGrp="1"/>
          </p:cNvSpPr>
          <p:nvPr>
            <p:ph idx="1"/>
          </p:nvPr>
        </p:nvSpPr>
        <p:spPr>
          <a:xfrm>
            <a:off x="838200" y="3017520"/>
            <a:ext cx="10093036" cy="3176068"/>
          </a:xfrm>
        </p:spPr>
        <p:txBody>
          <a:bodyPr>
            <a:normAutofit fontScale="92500" lnSpcReduction="20000"/>
          </a:bodyPr>
          <a:lstStyle/>
          <a:p>
            <a:r>
              <a:rPr lang="en-GB" dirty="0" smtClean="0"/>
              <a:t>Video </a:t>
            </a:r>
            <a:r>
              <a:rPr lang="en-US" u="sng" dirty="0">
                <a:hlinkClick r:id="rId2"/>
              </a:rPr>
              <a:t>https://youtu.be/CrwtykIrv9U</a:t>
            </a:r>
            <a:r>
              <a:rPr lang="en-US" dirty="0"/>
              <a:t> </a:t>
            </a:r>
            <a:endParaRPr lang="en-US" dirty="0" smtClean="0"/>
          </a:p>
          <a:p>
            <a:pPr marL="0" indent="0">
              <a:buNone/>
            </a:pPr>
            <a:r>
              <a:rPr lang="en-US" sz="3200" dirty="0" smtClean="0"/>
              <a:t>To do/not do</a:t>
            </a:r>
          </a:p>
          <a:p>
            <a:r>
              <a:rPr lang="en-US" dirty="0" smtClean="0"/>
              <a:t>Video </a:t>
            </a:r>
            <a:r>
              <a:rPr lang="en-US" u="sng" dirty="0">
                <a:hlinkClick r:id="rId3"/>
              </a:rPr>
              <a:t>https://www.youtube.com/watch?v=b9uygeIoLF8</a:t>
            </a:r>
            <a:r>
              <a:rPr lang="en-US" dirty="0"/>
              <a:t> </a:t>
            </a:r>
            <a:endParaRPr lang="en-US" dirty="0" smtClean="0"/>
          </a:p>
          <a:p>
            <a:endParaRPr lang="en-US" dirty="0"/>
          </a:p>
          <a:p>
            <a:pPr marL="0" indent="0">
              <a:buNone/>
            </a:pPr>
            <a:r>
              <a:rPr lang="en-US" dirty="0" smtClean="0"/>
              <a:t>Task Demonstrate – body language – in pairs, Take turns to ask an interview question using different body positions  - feedback</a:t>
            </a:r>
          </a:p>
          <a:p>
            <a:endParaRPr lang="en-US" dirty="0"/>
          </a:p>
          <a:p>
            <a:r>
              <a:rPr lang="en-US" dirty="0" smtClean="0"/>
              <a:t>Why is body language important?</a:t>
            </a:r>
          </a:p>
          <a:p>
            <a:endParaRPr lang="en-GB" dirty="0" smtClean="0"/>
          </a:p>
          <a:p>
            <a:endParaRPr lang="en-GB" dirty="0"/>
          </a:p>
        </p:txBody>
      </p:sp>
    </p:spTree>
    <p:extLst>
      <p:ext uri="{BB962C8B-B14F-4D97-AF65-F5344CB8AC3E}">
        <p14:creationId xmlns:p14="http://schemas.microsoft.com/office/powerpoint/2010/main" val="2938987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223</TotalTime>
  <Words>1532</Words>
  <Application>Microsoft Office PowerPoint</Application>
  <PresentationFormat>Widescreen</PresentationFormat>
  <Paragraphs>142</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Wingdings</vt:lpstr>
      <vt:lpstr>Office Theme</vt:lpstr>
      <vt:lpstr>Employability Course Unit 25    Getting ready for interviews  </vt:lpstr>
      <vt:lpstr>Admin</vt:lpstr>
      <vt:lpstr>Learning Outcomes</vt:lpstr>
      <vt:lpstr>The learner will: Be able to prepare for an interview  2. The learner can: </vt:lpstr>
      <vt:lpstr>Research – assessment part 1.</vt:lpstr>
      <vt:lpstr>Example jobs</vt:lpstr>
      <vt:lpstr>Congratulations – You have an interview!</vt:lpstr>
      <vt:lpstr>Task – discuss and write what language is acceptable/not acceptable in an interview (2.3)</vt:lpstr>
      <vt:lpstr>Using the videos and our discussion write examples of appropriate speaking and listening skills you will need to demonstrate during the interview. Look too at body language (2.3)  </vt:lpstr>
      <vt:lpstr>Clothing for an interview</vt:lpstr>
      <vt:lpstr>Punctuality and formality</vt:lpstr>
      <vt:lpstr>Task – what would you do after receiving the invite and before the Interview? Preparing for the Interview</vt:lpstr>
      <vt:lpstr>Make some notes</vt:lpstr>
      <vt:lpstr>Interview Questions</vt:lpstr>
      <vt:lpstr>Looking at your job advert and your application form (Part of your assessment) What:</vt:lpstr>
      <vt:lpstr>About the employers </vt:lpstr>
      <vt:lpstr>About you </vt:lpstr>
      <vt:lpstr>Work history questions </vt:lpstr>
      <vt:lpstr>How to use STAR when answering questions – Application form or Interview </vt:lpstr>
      <vt:lpstr>Example of using STAR</vt:lpstr>
      <vt:lpstr>What do you do to reduce nerves?</vt:lpstr>
      <vt:lpstr>Task – using the Interview Questions role play an interview in 2/3s</vt:lpstr>
      <vt:lpstr>If you were the employer - </vt:lpstr>
      <vt:lpstr>Review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Interview Questions</dc:title>
  <dc:creator>Sue Sutton</dc:creator>
  <cp:lastModifiedBy>Sue Sutton</cp:lastModifiedBy>
  <cp:revision>30</cp:revision>
  <dcterms:created xsi:type="dcterms:W3CDTF">2023-11-02T16:19:56Z</dcterms:created>
  <dcterms:modified xsi:type="dcterms:W3CDTF">2024-11-27T14:50:38Z</dcterms:modified>
</cp:coreProperties>
</file>